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66" r:id="rId5"/>
    <p:sldId id="278" r:id="rId6"/>
    <p:sldId id="267" r:id="rId7"/>
    <p:sldId id="257" r:id="rId8"/>
    <p:sldId id="268" r:id="rId9"/>
    <p:sldId id="286" r:id="rId10"/>
    <p:sldId id="284" r:id="rId11"/>
    <p:sldId id="285" r:id="rId12"/>
    <p:sldId id="283" r:id="rId13"/>
    <p:sldId id="279"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650E78-506C-4487-BB5A-B1F3585E5E11}" type="datetimeFigureOut">
              <a:rPr lang="en-US" smtClean="0"/>
              <a:pPr/>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650E78-506C-4487-BB5A-B1F3585E5E11}" type="datetimeFigureOut">
              <a:rPr lang="en-US" smtClean="0"/>
              <a:pPr/>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650E78-506C-4487-BB5A-B1F3585E5E11}" type="datetimeFigureOut">
              <a:rPr lang="en-US" smtClean="0"/>
              <a:pPr/>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650E78-506C-4487-BB5A-B1F3585E5E11}" type="datetimeFigureOut">
              <a:rPr lang="en-US" smtClean="0"/>
              <a:pPr/>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650E78-506C-4487-BB5A-B1F3585E5E11}" type="datetimeFigureOut">
              <a:rPr lang="en-US" smtClean="0"/>
              <a:pPr/>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650E78-506C-4487-BB5A-B1F3585E5E11}" type="datetimeFigureOut">
              <a:rPr lang="en-US" smtClean="0"/>
              <a:pPr/>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650E78-506C-4487-BB5A-B1F3585E5E11}" type="datetimeFigureOut">
              <a:rPr lang="en-US" smtClean="0"/>
              <a:pPr/>
              <a:t>1/24/24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650E78-506C-4487-BB5A-B1F3585E5E11}" type="datetimeFigureOut">
              <a:rPr lang="en-US" smtClean="0"/>
              <a:pPr/>
              <a:t>1/24/24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50E78-506C-4487-BB5A-B1F3585E5E11}" type="datetimeFigureOut">
              <a:rPr lang="en-US" smtClean="0"/>
              <a:pPr/>
              <a:t>1/24/24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650E78-506C-4487-BB5A-B1F3585E5E11}" type="datetimeFigureOut">
              <a:rPr lang="en-US" smtClean="0"/>
              <a:pPr/>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650E78-506C-4487-BB5A-B1F3585E5E11}" type="datetimeFigureOut">
              <a:rPr lang="en-US" smtClean="0"/>
              <a:pPr/>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D594B-80D9-44BF-A35D-7A27C7E6D8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50E78-506C-4487-BB5A-B1F3585E5E11}" type="datetimeFigureOut">
              <a:rPr lang="en-US" smtClean="0"/>
              <a:pPr/>
              <a:t>1/24/24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D594B-80D9-44BF-A35D-7A27C7E6D8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Communion</a:t>
            </a:r>
          </a:p>
        </p:txBody>
      </p:sp>
      <p:sp>
        <p:nvSpPr>
          <p:cNvPr id="3" name="Subtitle 2"/>
          <p:cNvSpPr>
            <a:spLocks noGrp="1"/>
          </p:cNvSpPr>
          <p:nvPr>
            <p:ph type="subTitle" idx="1"/>
          </p:nvPr>
        </p:nvSpPr>
        <p:spPr/>
        <p:txBody>
          <a:bodyPr>
            <a:normAutofit/>
          </a:bodyPr>
          <a:lstStyle/>
          <a:p>
            <a:r>
              <a:rPr lang="en-US" sz="4400" dirty="0">
                <a:solidFill>
                  <a:srgbClr val="FF0000"/>
                </a:solidFill>
              </a:rPr>
              <a:t>What it 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 before the soldiers came</a:t>
            </a:r>
          </a:p>
        </p:txBody>
      </p:sp>
      <p:sp>
        <p:nvSpPr>
          <p:cNvPr id="3" name="Content Placeholder 2"/>
          <p:cNvSpPr>
            <a:spLocks noGrp="1"/>
          </p:cNvSpPr>
          <p:nvPr>
            <p:ph idx="1"/>
          </p:nvPr>
        </p:nvSpPr>
        <p:spPr/>
        <p:txBody>
          <a:bodyPr>
            <a:normAutofit/>
          </a:bodyPr>
          <a:lstStyle/>
          <a:p>
            <a:endParaRPr lang="en-US" dirty="0"/>
          </a:p>
          <a:p>
            <a:r>
              <a:rPr lang="en-US" dirty="0"/>
              <a:t>At his last supper before he was arrested, it was the time of year to celebrate Passover. Jesus would have said the </a:t>
            </a:r>
            <a:r>
              <a:rPr lang="en-US" dirty="0" err="1"/>
              <a:t>passover</a:t>
            </a:r>
            <a:r>
              <a:rPr lang="en-US" dirty="0"/>
              <a:t> prayer, and the first word in that prayer (in Greek language) is “</a:t>
            </a:r>
            <a:r>
              <a:rPr lang="en-US" dirty="0" err="1"/>
              <a:t>eucharisto</a:t>
            </a:r>
            <a:r>
              <a:rPr lang="en-US" dirty="0"/>
              <a:t>.”  The next page shows the prayer: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Passover prayer</a:t>
            </a:r>
          </a:p>
        </p:txBody>
      </p:sp>
      <p:sp>
        <p:nvSpPr>
          <p:cNvPr id="3" name="Content Placeholder 2"/>
          <p:cNvSpPr>
            <a:spLocks noGrp="1"/>
          </p:cNvSpPr>
          <p:nvPr>
            <p:ph idx="1"/>
          </p:nvPr>
        </p:nvSpPr>
        <p:spPr/>
        <p:txBody>
          <a:bodyPr/>
          <a:lstStyle/>
          <a:p>
            <a:r>
              <a:rPr lang="en-US" b="0" dirty="0">
                <a:latin typeface="Georgia" pitchFamily="18" charset="0"/>
              </a:rPr>
              <a:t>(the first sentence is):</a:t>
            </a:r>
          </a:p>
          <a:p>
            <a:endParaRPr lang="en-US" b="0" dirty="0">
              <a:latin typeface="Georgia" pitchFamily="18" charset="0"/>
            </a:endParaRPr>
          </a:p>
          <a:p>
            <a:r>
              <a:rPr lang="en-US" b="0" dirty="0">
                <a:latin typeface="Georgia" pitchFamily="18" charset="0"/>
              </a:rPr>
              <a:t>Blessed are you, Lord, our God, King of the universe, who brings forth bread from the earth.</a:t>
            </a:r>
          </a:p>
          <a:p>
            <a:endParaRPr lang="en-US" dirty="0"/>
          </a:p>
          <a:p>
            <a:r>
              <a:rPr lang="en-US" dirty="0"/>
              <a:t>So, </a:t>
            </a:r>
            <a:r>
              <a:rPr lang="en-US" dirty="0" err="1"/>
              <a:t>eucharisto</a:t>
            </a:r>
            <a:r>
              <a:rPr lang="en-US" dirty="0"/>
              <a:t> means:</a:t>
            </a:r>
          </a:p>
          <a:p>
            <a:r>
              <a:rPr lang="en-US" dirty="0"/>
              <a:t>Blessed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ANOTHER NAME</a:t>
            </a:r>
          </a:p>
        </p:txBody>
      </p:sp>
      <p:sp>
        <p:nvSpPr>
          <p:cNvPr id="3" name="Content Placeholder 2"/>
          <p:cNvSpPr>
            <a:spLocks noGrp="1"/>
          </p:cNvSpPr>
          <p:nvPr>
            <p:ph idx="1"/>
          </p:nvPr>
        </p:nvSpPr>
        <p:spPr/>
        <p:txBody>
          <a:bodyPr/>
          <a:lstStyle/>
          <a:p>
            <a:r>
              <a:rPr lang="en-US" dirty="0"/>
              <a:t>Acts 2:42 says that the new believers “continued regularly going over the teaching of the apostles, breaking of bread, fellowship, and </a:t>
            </a:r>
            <a:r>
              <a:rPr lang="en-US"/>
              <a:t>prayer.” </a:t>
            </a:r>
            <a:endParaRPr lang="en-US" dirty="0"/>
          </a:p>
          <a:p>
            <a:endParaRPr lang="en-US" dirty="0"/>
          </a:p>
          <a:p>
            <a:r>
              <a:rPr lang="en-US" dirty="0"/>
              <a:t>Which of these is a code word for “taking communion?”</a:t>
            </a:r>
          </a:p>
          <a:p>
            <a:r>
              <a:rPr lang="en-US" dirty="0"/>
              <a:t>“the breaking of bread”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MY BODY</a:t>
            </a:r>
          </a:p>
        </p:txBody>
      </p:sp>
      <p:sp>
        <p:nvSpPr>
          <p:cNvPr id="3" name="Content Placeholder 2"/>
          <p:cNvSpPr>
            <a:spLocks noGrp="1"/>
          </p:cNvSpPr>
          <p:nvPr>
            <p:ph idx="1"/>
          </p:nvPr>
        </p:nvSpPr>
        <p:spPr/>
        <p:txBody>
          <a:bodyPr/>
          <a:lstStyle/>
          <a:p>
            <a:r>
              <a:rPr lang="en-US" dirty="0"/>
              <a:t>Some churches say this means “it changes from bread into body.” Other churches say it means “it reminds us of Jesus’ body.” </a:t>
            </a:r>
          </a:p>
          <a:p>
            <a:endParaRPr lang="en-US" dirty="0"/>
          </a:p>
          <a:p>
            <a:r>
              <a:rPr lang="en-US" dirty="0"/>
              <a:t> Luther took the simplest view:  Jesus said “this is my body,” so we also say “this is his body.”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TERM WE USE:</a:t>
            </a:r>
          </a:p>
        </p:txBody>
      </p:sp>
      <p:sp>
        <p:nvSpPr>
          <p:cNvPr id="3" name="Content Placeholder 2"/>
          <p:cNvSpPr>
            <a:spLocks noGrp="1"/>
          </p:cNvSpPr>
          <p:nvPr>
            <p:ph idx="1"/>
          </p:nvPr>
        </p:nvSpPr>
        <p:spPr/>
        <p:txBody>
          <a:bodyPr/>
          <a:lstStyle/>
          <a:p>
            <a:r>
              <a:rPr lang="en-US" dirty="0"/>
              <a:t>Believing that Jesus meant it when He said “this is my body” is called believing in the </a:t>
            </a:r>
          </a:p>
          <a:p>
            <a:r>
              <a:rPr lang="en-US" dirty="0"/>
              <a:t>“REAL PRESENCE.”</a:t>
            </a:r>
          </a:p>
          <a:p>
            <a:endParaRPr lang="en-US" dirty="0"/>
          </a:p>
          <a:p>
            <a:r>
              <a:rPr lang="en-US" dirty="0"/>
              <a:t>Luther liked to describe it as “the body of Christ in, with, and under” the bread. The same goes for the wine.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PRAYER</a:t>
            </a:r>
          </a:p>
        </p:txBody>
      </p:sp>
      <p:sp>
        <p:nvSpPr>
          <p:cNvPr id="3" name="Content Placeholder 2"/>
          <p:cNvSpPr>
            <a:spLocks noGrp="1"/>
          </p:cNvSpPr>
          <p:nvPr>
            <p:ph idx="1"/>
          </p:nvPr>
        </p:nvSpPr>
        <p:spPr/>
        <p:txBody>
          <a:bodyPr/>
          <a:lstStyle/>
          <a:p>
            <a:r>
              <a:rPr lang="en-US" dirty="0"/>
              <a:t>Dear Jesus,</a:t>
            </a:r>
          </a:p>
          <a:p>
            <a:r>
              <a:rPr lang="en-US" dirty="0"/>
              <a:t>Thank you that in taking communion, we are in union with you and with all other believers. Thank you for the reassurance that our sins are forgiven.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Holy Communion?</a:t>
            </a:r>
          </a:p>
        </p:txBody>
      </p:sp>
      <p:sp>
        <p:nvSpPr>
          <p:cNvPr id="3" name="Content Placeholder 2"/>
          <p:cNvSpPr>
            <a:spLocks noGrp="1"/>
          </p:cNvSpPr>
          <p:nvPr>
            <p:ph idx="1"/>
          </p:nvPr>
        </p:nvSpPr>
        <p:spPr/>
        <p:txBody>
          <a:bodyPr/>
          <a:lstStyle/>
          <a:p>
            <a:r>
              <a:rPr lang="en-US" dirty="0"/>
              <a:t>Holy Communion is God’s gift to you.  Here’s how it started:</a:t>
            </a:r>
          </a:p>
          <a:p>
            <a:r>
              <a:rPr lang="en-US" dirty="0"/>
              <a:t>On the same night that he was about to be arrested, Jesus was having his last supper with his disciples. It was </a:t>
            </a:r>
            <a:r>
              <a:rPr lang="en-US" dirty="0" err="1"/>
              <a:t>passover</a:t>
            </a:r>
            <a:r>
              <a:rPr lang="en-US" dirty="0"/>
              <a:t>, so they were using the bread and wine usually used for the </a:t>
            </a:r>
            <a:r>
              <a:rPr lang="en-US" dirty="0" err="1"/>
              <a:t>passover</a:t>
            </a:r>
            <a:r>
              <a:rPr lang="en-US" dirty="0"/>
              <a:t> meal.  Then Jesus surprised them: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Last Supper</a:t>
            </a:r>
          </a:p>
        </p:txBody>
      </p:sp>
      <p:sp>
        <p:nvSpPr>
          <p:cNvPr id="3" name="Content Placeholder 2"/>
          <p:cNvSpPr>
            <a:spLocks noGrp="1"/>
          </p:cNvSpPr>
          <p:nvPr>
            <p:ph idx="1"/>
          </p:nvPr>
        </p:nvSpPr>
        <p:spPr/>
        <p:txBody>
          <a:bodyPr>
            <a:normAutofit fontScale="92500" lnSpcReduction="10000"/>
          </a:bodyPr>
          <a:lstStyle/>
          <a:p>
            <a:pPr>
              <a:spcAft>
                <a:spcPct val="30000"/>
              </a:spcAft>
              <a:buNone/>
            </a:pPr>
            <a:r>
              <a:rPr lang="en-US" b="0" dirty="0">
                <a:latin typeface="Georgia" pitchFamily="18" charset="0"/>
              </a:rPr>
              <a:t>Jesus took bread and gave thanks, broke it and gave it to his disciples and said “This is my body.”</a:t>
            </a:r>
          </a:p>
          <a:p>
            <a:pPr>
              <a:spcAft>
                <a:spcPct val="30000"/>
              </a:spcAft>
              <a:buNone/>
            </a:pPr>
            <a:r>
              <a:rPr lang="en-US" b="0" dirty="0">
                <a:latin typeface="Georgia" pitchFamily="18" charset="0"/>
              </a:rPr>
              <a:t>Then he took the cup, gave thanks, and gave it to all </a:t>
            </a:r>
            <a:r>
              <a:rPr lang="en-US" dirty="0">
                <a:latin typeface="Georgia" pitchFamily="18" charset="0"/>
              </a:rPr>
              <a:t>to drink, saying, </a:t>
            </a:r>
            <a:r>
              <a:rPr lang="en-US" b="0" dirty="0">
                <a:latin typeface="Georgia" pitchFamily="18" charset="0"/>
              </a:rPr>
              <a:t>“This cup is the new covenant in my blood, shed for you for the forgiveness of sins.</a:t>
            </a:r>
          </a:p>
          <a:p>
            <a:pPr>
              <a:spcAft>
                <a:spcPct val="30000"/>
              </a:spcAft>
              <a:buNone/>
            </a:pPr>
            <a:r>
              <a:rPr lang="en-US" b="0" dirty="0">
                <a:latin typeface="Georgia" pitchFamily="18" charset="0"/>
              </a:rPr>
              <a:t>Do this for the remembrance of me.</a:t>
            </a:r>
            <a:br>
              <a:rPr lang="en-US" b="0" dirty="0">
                <a:latin typeface="Georgia" pitchFamily="18" charset="0"/>
              </a:rPr>
            </a:br>
            <a:r>
              <a:rPr lang="en-US" b="0" dirty="0">
                <a:latin typeface="Georgia" pitchFamily="18" charset="0"/>
              </a:rPr>
              <a:t>   (1 Corinthians 11:23-26)</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saying “do this” at the end,</a:t>
            </a:r>
          </a:p>
        </p:txBody>
      </p:sp>
      <p:sp>
        <p:nvSpPr>
          <p:cNvPr id="3" name="Content Placeholder 2"/>
          <p:cNvSpPr>
            <a:spLocks noGrp="1"/>
          </p:cNvSpPr>
          <p:nvPr>
            <p:ph idx="1"/>
          </p:nvPr>
        </p:nvSpPr>
        <p:spPr/>
        <p:txBody>
          <a:bodyPr>
            <a:normAutofit/>
          </a:bodyPr>
          <a:lstStyle/>
          <a:p>
            <a:r>
              <a:rPr lang="en-US" dirty="0"/>
              <a:t>Jesus was “instituting” holy communion, as something Christians are meant to do regularly.</a:t>
            </a:r>
          </a:p>
          <a:p>
            <a:endParaRPr lang="en-US" dirty="0"/>
          </a:p>
          <a:p>
            <a:r>
              <a:rPr lang="en-US" dirty="0"/>
              <a:t>“Instituted by God” is one of the reasons we call communion a “sacrament.”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Sacrament</a:t>
            </a:r>
          </a:p>
        </p:txBody>
      </p:sp>
      <p:sp>
        <p:nvSpPr>
          <p:cNvPr id="3" name="Content Placeholder 2"/>
          <p:cNvSpPr>
            <a:spLocks noGrp="1"/>
          </p:cNvSpPr>
          <p:nvPr>
            <p:ph idx="1"/>
          </p:nvPr>
        </p:nvSpPr>
        <p:spPr/>
        <p:txBody>
          <a:bodyPr/>
          <a:lstStyle/>
          <a:p>
            <a:r>
              <a:rPr lang="en-US" dirty="0"/>
              <a:t>We define a “sacrament” as an action that is:</a:t>
            </a:r>
          </a:p>
          <a:p>
            <a:r>
              <a:rPr lang="en-US" dirty="0"/>
              <a:t>1.  instituted by God</a:t>
            </a:r>
          </a:p>
          <a:p>
            <a:r>
              <a:rPr lang="en-US" dirty="0"/>
              <a:t>2.  uses a physical substance</a:t>
            </a:r>
          </a:p>
          <a:p>
            <a:r>
              <a:rPr lang="en-US" dirty="0"/>
              <a:t>3. brings a promise</a:t>
            </a:r>
          </a:p>
          <a:p>
            <a:endParaRPr lang="en-US" dirty="0"/>
          </a:p>
          <a:p>
            <a:r>
              <a:rPr lang="en-US" dirty="0"/>
              <a:t>So we recognize 2 sacraments, which are:</a:t>
            </a:r>
          </a:p>
          <a:p>
            <a:r>
              <a:rPr lang="en-US" dirty="0"/>
              <a:t>Baptism and Communion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call it communion?</a:t>
            </a:r>
          </a:p>
        </p:txBody>
      </p:sp>
      <p:sp>
        <p:nvSpPr>
          <p:cNvPr id="3" name="Content Placeholder 2"/>
          <p:cNvSpPr>
            <a:spLocks noGrp="1"/>
          </p:cNvSpPr>
          <p:nvPr>
            <p:ph idx="1"/>
          </p:nvPr>
        </p:nvSpPr>
        <p:spPr/>
        <p:txBody>
          <a:bodyPr/>
          <a:lstStyle/>
          <a:p>
            <a:r>
              <a:rPr lang="en-US" dirty="0"/>
              <a:t>Com means with, and union means together.</a:t>
            </a:r>
          </a:p>
          <a:p>
            <a:r>
              <a:rPr lang="en-US" dirty="0"/>
              <a:t>1) we are together with one another</a:t>
            </a:r>
          </a:p>
          <a:p>
            <a:r>
              <a:rPr lang="en-US" dirty="0"/>
              <a:t>2) we are in union with Christ.</a:t>
            </a:r>
          </a:p>
          <a:p>
            <a:endParaRPr lang="en-US" dirty="0"/>
          </a:p>
          <a:p>
            <a:r>
              <a:rPr lang="en-US" dirty="0"/>
              <a:t>Both these ideas are shown in the next verse: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a:t>
            </a:r>
          </a:p>
        </p:txBody>
      </p:sp>
      <p:sp>
        <p:nvSpPr>
          <p:cNvPr id="3" name="Content Placeholder 2"/>
          <p:cNvSpPr>
            <a:spLocks noGrp="1"/>
          </p:cNvSpPr>
          <p:nvPr>
            <p:ph idx="1"/>
          </p:nvPr>
        </p:nvSpPr>
        <p:spPr/>
        <p:txBody>
          <a:bodyPr/>
          <a:lstStyle/>
          <a:p>
            <a:r>
              <a:rPr lang="en-US" dirty="0"/>
              <a:t>Is not the cup of blessing which we bless a </a:t>
            </a:r>
            <a:r>
              <a:rPr lang="en-US" dirty="0">
                <a:solidFill>
                  <a:srgbClr val="FF0000"/>
                </a:solidFill>
              </a:rPr>
              <a:t>sharing in the blood </a:t>
            </a:r>
            <a:r>
              <a:rPr lang="en-US" dirty="0"/>
              <a:t>of Christ? Is not the bread which we break a sharing in the body of Christ? </a:t>
            </a:r>
            <a:r>
              <a:rPr lang="en-US" baseline="30000" dirty="0"/>
              <a:t> </a:t>
            </a:r>
            <a:r>
              <a:rPr lang="en-US" dirty="0"/>
              <a:t>Since there is one bread, we who are many </a:t>
            </a:r>
            <a:r>
              <a:rPr lang="en-US" dirty="0">
                <a:solidFill>
                  <a:srgbClr val="FF0000"/>
                </a:solidFill>
              </a:rPr>
              <a:t>are one body</a:t>
            </a:r>
            <a:r>
              <a:rPr lang="en-US" dirty="0"/>
              <a:t>; for we all partake of the one bread</a:t>
            </a:r>
          </a:p>
          <a:p>
            <a:r>
              <a:rPr lang="en-US" dirty="0"/>
              <a:t>    (1 </a:t>
            </a:r>
            <a:r>
              <a:rPr lang="en-US" dirty="0" err="1"/>
              <a:t>Cor</a:t>
            </a:r>
            <a:r>
              <a:rPr lang="en-US" dirty="0"/>
              <a:t> 10:16-17)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Holy Communion is also called …</a:t>
            </a:r>
          </a:p>
        </p:txBody>
      </p:sp>
      <p:sp>
        <p:nvSpPr>
          <p:cNvPr id="3" name="Content Placeholder 2"/>
          <p:cNvSpPr>
            <a:spLocks noGrp="1"/>
          </p:cNvSpPr>
          <p:nvPr>
            <p:ph idx="1"/>
          </p:nvPr>
        </p:nvSpPr>
        <p:spPr/>
        <p:txBody>
          <a:bodyPr>
            <a:normAutofit fontScale="92500"/>
          </a:bodyPr>
          <a:lstStyle/>
          <a:p>
            <a:r>
              <a:rPr lang="en-US" dirty="0"/>
              <a:t>The Lord’s Supper.</a:t>
            </a:r>
          </a:p>
          <a:p>
            <a:r>
              <a:rPr lang="en-US" dirty="0"/>
              <a:t>Sacrament of the Altar (because it’s at the altar)</a:t>
            </a:r>
          </a:p>
          <a:p>
            <a:r>
              <a:rPr lang="en-US" dirty="0"/>
              <a:t>The Eucharist</a:t>
            </a:r>
          </a:p>
          <a:p>
            <a:endParaRPr lang="en-US" dirty="0"/>
          </a:p>
          <a:p>
            <a:r>
              <a:rPr lang="en-US" dirty="0"/>
              <a:t>Which of these terms comes from the Jewish prayer that Jesus would have said at </a:t>
            </a:r>
            <a:r>
              <a:rPr lang="en-US" dirty="0" err="1"/>
              <a:t>passover</a:t>
            </a:r>
            <a:r>
              <a:rPr lang="en-US" dirty="0"/>
              <a:t>?</a:t>
            </a:r>
          </a:p>
          <a:p>
            <a:r>
              <a:rPr lang="en-US" dirty="0"/>
              <a:t>Eucharist, because the first word of the prayer is “blessed.”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CONNECTION TO PASSOVER</a:t>
            </a:r>
          </a:p>
        </p:txBody>
      </p:sp>
      <p:sp>
        <p:nvSpPr>
          <p:cNvPr id="3" name="Content Placeholder 2"/>
          <p:cNvSpPr>
            <a:spLocks noGrp="1"/>
          </p:cNvSpPr>
          <p:nvPr>
            <p:ph idx="1"/>
          </p:nvPr>
        </p:nvSpPr>
        <p:spPr/>
        <p:txBody>
          <a:bodyPr/>
          <a:lstStyle/>
          <a:p>
            <a:r>
              <a:rPr lang="en-US" dirty="0"/>
              <a:t>On Passover night, around 1400 BC, Moses told everyone to put blood on their door frames. When the angel of death came that night, the angel “passed over” any door with blood. Conclusion: They were saved because of blood. For us, we are also saved because of blood --- not a lamb’s blood, but the blood of _________.</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748</Words>
  <Application>Microsoft Macintosh PowerPoint</Application>
  <PresentationFormat>On-screen Show (4:3)</PresentationFormat>
  <Paragraphs>66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Georgia</vt:lpstr>
      <vt:lpstr>Office Theme</vt:lpstr>
      <vt:lpstr>Communion</vt:lpstr>
      <vt:lpstr>Why Holy Communion?</vt:lpstr>
      <vt:lpstr>At the Last Supper</vt:lpstr>
      <vt:lpstr>By saying “do this” at the end,</vt:lpstr>
      <vt:lpstr>Defining a Sacrament</vt:lpstr>
      <vt:lpstr>Why call it communion?</vt:lpstr>
      <vt:lpstr>Sharing</vt:lpstr>
      <vt:lpstr>Holy Communion is also called …</vt:lpstr>
      <vt:lpstr>CONNECTION TO PASSOVER</vt:lpstr>
      <vt:lpstr>Just before the soldiers came</vt:lpstr>
      <vt:lpstr>Passover prayer</vt:lpstr>
      <vt:lpstr>HERE’S ANOTHER NAME</vt:lpstr>
      <vt:lpstr>THIS IS MY BODY</vt:lpstr>
      <vt:lpstr>THE TERM WE USE:</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James A Found</dc:creator>
  <cp:lastModifiedBy>James Found</cp:lastModifiedBy>
  <cp:revision>36</cp:revision>
  <dcterms:created xsi:type="dcterms:W3CDTF">2014-11-01T22:07:52Z</dcterms:created>
  <dcterms:modified xsi:type="dcterms:W3CDTF">2024-01-24T22:49:20Z</dcterms:modified>
</cp:coreProperties>
</file>