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8" r:id="rId2"/>
    <p:sldId id="256" r:id="rId3"/>
    <p:sldId id="279" r:id="rId4"/>
    <p:sldId id="292" r:id="rId5"/>
    <p:sldId id="282" r:id="rId6"/>
    <p:sldId id="293" r:id="rId7"/>
    <p:sldId id="294" r:id="rId8"/>
    <p:sldId id="286" r:id="rId9"/>
    <p:sldId id="301" r:id="rId10"/>
    <p:sldId id="287" r:id="rId11"/>
    <p:sldId id="295" r:id="rId12"/>
    <p:sldId id="303" r:id="rId13"/>
    <p:sldId id="304" r:id="rId14"/>
    <p:sldId id="296" r:id="rId15"/>
    <p:sldId id="290" r:id="rId16"/>
    <p:sldId id="297" r:id="rId17"/>
    <p:sldId id="291" r:id="rId18"/>
    <p:sldId id="298" r:id="rId19"/>
    <p:sldId id="299" r:id="rId20"/>
    <p:sldId id="300" r:id="rId21"/>
    <p:sldId id="30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ty" initials="MJ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704" autoAdjust="0"/>
  </p:normalViewPr>
  <p:slideViewPr>
    <p:cSldViewPr>
      <p:cViewPr varScale="1">
        <p:scale>
          <a:sx n="105" d="100"/>
          <a:sy n="105" d="100"/>
        </p:scale>
        <p:origin x="1840" y="184"/>
      </p:cViewPr>
      <p:guideLst>
        <p:guide orient="horz" pos="2160"/>
        <p:guide pos="2880"/>
      </p:guideLst>
    </p:cSldViewPr>
  </p:slideViewPr>
  <p:outlineViewPr>
    <p:cViewPr>
      <p:scale>
        <a:sx n="33" d="100"/>
        <a:sy n="33" d="100"/>
      </p:scale>
      <p:origin x="0" y="14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F49AD-1CC5-47AE-A2F1-D6654E37755C}" type="datetimeFigureOut">
              <a:rPr lang="en-US" smtClean="0"/>
              <a:pPr/>
              <a:t>1/31/24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0E93C-24F8-4267-9949-40F004327F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9B2BC1-7561-4BE3-BCE6-39F39E14B1C3}"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B2BC1-7561-4BE3-BCE6-39F39E14B1C3}"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B2BC1-7561-4BE3-BCE6-39F39E14B1C3}"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B2BC1-7561-4BE3-BCE6-39F39E14B1C3}"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9B2BC1-7561-4BE3-BCE6-39F39E14B1C3}"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9B2BC1-7561-4BE3-BCE6-39F39E14B1C3}"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9B2BC1-7561-4BE3-BCE6-39F39E14B1C3}" type="datetimeFigureOut">
              <a:rPr lang="en-US" smtClean="0"/>
              <a:pPr/>
              <a:t>1/31/24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9B2BC1-7561-4BE3-BCE6-39F39E14B1C3}" type="datetimeFigureOut">
              <a:rPr lang="en-US" smtClean="0"/>
              <a:pPr/>
              <a:t>1/31/24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B2BC1-7561-4BE3-BCE6-39F39E14B1C3}" type="datetimeFigureOut">
              <a:rPr lang="en-US" smtClean="0"/>
              <a:pPr/>
              <a:t>1/31/24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B2BC1-7561-4BE3-BCE6-39F39E14B1C3}"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B2BC1-7561-4BE3-BCE6-39F39E14B1C3}"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75B39-EB13-499D-B710-8534B4C93A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B2BC1-7561-4BE3-BCE6-39F39E14B1C3}" type="datetimeFigureOut">
              <a:rPr lang="en-US" smtClean="0"/>
              <a:pPr/>
              <a:t>1/31/24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75B39-EB13-499D-B710-8534B4C93A2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endParaRPr lang="en-US" sz="1600" dirty="0"/>
          </a:p>
        </p:txBody>
      </p:sp>
      <p:pic>
        <p:nvPicPr>
          <p:cNvPr id="10" name="Content Placeholder 9" descr="10-commandments-of-supporting-your-family[1].jpg"/>
          <p:cNvPicPr>
            <a:picLocks noGrp="1" noChangeAspect="1"/>
          </p:cNvPicPr>
          <p:nvPr>
            <p:ph idx="1"/>
          </p:nvPr>
        </p:nvPicPr>
        <p:blipFill>
          <a:blip r:embed="rId2" cstate="print"/>
          <a:stretch>
            <a:fillRect/>
          </a:stretch>
        </p:blipFill>
        <p:spPr>
          <a:xfrm>
            <a:off x="4267200" y="702213"/>
            <a:ext cx="4114800" cy="5513833"/>
          </a:xfrm>
        </p:spPr>
      </p:pic>
      <p:sp>
        <p:nvSpPr>
          <p:cNvPr id="9" name="Text Placeholder 8"/>
          <p:cNvSpPr>
            <a:spLocks noGrp="1"/>
          </p:cNvSpPr>
          <p:nvPr>
            <p:ph type="body" sz="half" idx="2"/>
          </p:nvPr>
        </p:nvSpPr>
        <p:spPr/>
        <p:txBody>
          <a:bodyPr>
            <a:normAutofit lnSpcReduction="10000"/>
          </a:bodyPr>
          <a:lstStyle/>
          <a:p>
            <a:endParaRPr lang="en-US" dirty="0"/>
          </a:p>
          <a:p>
            <a:endParaRPr lang="en-US" dirty="0"/>
          </a:p>
          <a:p>
            <a:endParaRPr lang="en-US" dirty="0"/>
          </a:p>
          <a:p>
            <a:endParaRPr lang="en-US" dirty="0"/>
          </a:p>
          <a:p>
            <a:r>
              <a:rPr lang="en-US" sz="4000" dirty="0"/>
              <a:t>The Second Command-</a:t>
            </a:r>
            <a:r>
              <a:rPr lang="en-US" sz="4000" dirty="0" err="1"/>
              <a:t>ment</a:t>
            </a:r>
            <a:endParaRPr lang="en-US" sz="4000" dirty="0"/>
          </a:p>
          <a:p>
            <a:endParaRPr lang="en-US" dirty="0"/>
          </a:p>
          <a:p>
            <a:endParaRPr lang="en-US" dirty="0"/>
          </a:p>
          <a:p>
            <a:endParaRPr lang="en-US" dirty="0"/>
          </a:p>
          <a:p>
            <a:endParaRPr lang="en-US" dirty="0"/>
          </a:p>
          <a:p>
            <a:endParaRPr lang="en-US" dirty="0"/>
          </a:p>
          <a:p>
            <a:r>
              <a:rPr lang="en-US" dirty="0"/>
              <a:t>http://tracksuitceo.files.wordpress.com/2007/07/10-commandments-of-supporting-your-family.jpg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to lie or deceive (trick)</a:t>
            </a:r>
          </a:p>
        </p:txBody>
      </p:sp>
      <p:sp>
        <p:nvSpPr>
          <p:cNvPr id="3" name="Content Placeholder 2"/>
          <p:cNvSpPr>
            <a:spLocks noGrp="1"/>
          </p:cNvSpPr>
          <p:nvPr>
            <p:ph idx="1"/>
          </p:nvPr>
        </p:nvSpPr>
        <p:spPr/>
        <p:txBody>
          <a:bodyPr/>
          <a:lstStyle/>
          <a:p>
            <a:pPr>
              <a:buNone/>
            </a:pPr>
            <a:r>
              <a:rPr lang="en-US" dirty="0"/>
              <a:t>Some people lie, and then say “So help me God.”</a:t>
            </a:r>
          </a:p>
          <a:p>
            <a:pPr>
              <a:buNone/>
            </a:pPr>
            <a:endParaRPr lang="en-US" dirty="0"/>
          </a:p>
          <a:p>
            <a:pPr>
              <a:buNone/>
            </a:pPr>
            <a:r>
              <a:rPr lang="en-US" dirty="0"/>
              <a:t>Others say “O God” as a fill word, showing lack of respect.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 helps us think: …</a:t>
            </a:r>
          </a:p>
        </p:txBody>
      </p:sp>
      <p:sp>
        <p:nvSpPr>
          <p:cNvPr id="3" name="Content Placeholder 2"/>
          <p:cNvSpPr>
            <a:spLocks noGrp="1"/>
          </p:cNvSpPr>
          <p:nvPr>
            <p:ph idx="1"/>
          </p:nvPr>
        </p:nvSpPr>
        <p:spPr/>
        <p:txBody>
          <a:bodyPr>
            <a:normAutofit/>
          </a:bodyPr>
          <a:lstStyle/>
          <a:p>
            <a:r>
              <a:rPr lang="en-US" dirty="0"/>
              <a:t>When he explains each commandment, he has us consider not only what we shouldn’t do, but what we should do:</a:t>
            </a:r>
          </a:p>
          <a:p>
            <a:pPr marL="0" indent="0">
              <a:buNone/>
            </a:pPr>
            <a:r>
              <a:rPr lang="en-US" dirty="0"/>
              <a:t>  For example:</a:t>
            </a:r>
          </a:p>
          <a:p>
            <a:r>
              <a:rPr lang="en-US" dirty="0"/>
              <a:t> We’re using God’s name in the right way when we pray for help in our troubles, praise Him, and thank Him.</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138C-AACC-5B6C-F60E-0978D962894D}"/>
              </a:ext>
            </a:extLst>
          </p:cNvPr>
          <p:cNvSpPr>
            <a:spLocks noGrp="1"/>
          </p:cNvSpPr>
          <p:nvPr>
            <p:ph type="title"/>
          </p:nvPr>
        </p:nvSpPr>
        <p:spPr/>
        <p:txBody>
          <a:bodyPr/>
          <a:lstStyle/>
          <a:p>
            <a:r>
              <a:rPr lang="en-US" dirty="0"/>
              <a:t>For each commandment:</a:t>
            </a:r>
          </a:p>
        </p:txBody>
      </p:sp>
      <p:sp>
        <p:nvSpPr>
          <p:cNvPr id="3" name="Content Placeholder 2">
            <a:extLst>
              <a:ext uri="{FF2B5EF4-FFF2-40B4-BE49-F238E27FC236}">
                <a16:creationId xmlns:a16="http://schemas.microsoft.com/office/drawing/2014/main" id="{3DA058A0-0043-B027-D8B6-14F5C7FF353E}"/>
              </a:ext>
            </a:extLst>
          </p:cNvPr>
          <p:cNvSpPr>
            <a:spLocks noGrp="1"/>
          </p:cNvSpPr>
          <p:nvPr>
            <p:ph idx="1"/>
          </p:nvPr>
        </p:nvSpPr>
        <p:spPr/>
        <p:txBody>
          <a:bodyPr/>
          <a:lstStyle/>
          <a:p>
            <a:r>
              <a:rPr lang="en-US" dirty="0"/>
              <a:t>If we do what we are not supposed to, that is sin and we need to ask for forgiveness.</a:t>
            </a:r>
          </a:p>
          <a:p>
            <a:r>
              <a:rPr lang="en-US" dirty="0"/>
              <a:t>If we don’t do what we should be doing, that is also sin, and we need to ask for forgiveness.</a:t>
            </a:r>
          </a:p>
        </p:txBody>
      </p:sp>
    </p:spTree>
    <p:extLst>
      <p:ext uri="{BB962C8B-B14F-4D97-AF65-F5344CB8AC3E}">
        <p14:creationId xmlns:p14="http://schemas.microsoft.com/office/powerpoint/2010/main" val="3726379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63663-7320-0635-FF89-39576899EB0F}"/>
              </a:ext>
            </a:extLst>
          </p:cNvPr>
          <p:cNvSpPr>
            <a:spLocks noGrp="1"/>
          </p:cNvSpPr>
          <p:nvPr>
            <p:ph type="title"/>
          </p:nvPr>
        </p:nvSpPr>
        <p:spPr/>
        <p:txBody>
          <a:bodyPr/>
          <a:lstStyle/>
          <a:p>
            <a:r>
              <a:rPr lang="en-US" dirty="0"/>
              <a:t>The result is:</a:t>
            </a:r>
          </a:p>
        </p:txBody>
      </p:sp>
      <p:sp>
        <p:nvSpPr>
          <p:cNvPr id="3" name="Content Placeholder 2">
            <a:extLst>
              <a:ext uri="{FF2B5EF4-FFF2-40B4-BE49-F238E27FC236}">
                <a16:creationId xmlns:a16="http://schemas.microsoft.com/office/drawing/2014/main" id="{BB02CD4F-F512-21BE-798D-C9940F1EAF80}"/>
              </a:ext>
            </a:extLst>
          </p:cNvPr>
          <p:cNvSpPr>
            <a:spLocks noGrp="1"/>
          </p:cNvSpPr>
          <p:nvPr>
            <p:ph idx="1"/>
          </p:nvPr>
        </p:nvSpPr>
        <p:spPr/>
        <p:txBody>
          <a:bodyPr/>
          <a:lstStyle/>
          <a:p>
            <a:r>
              <a:rPr lang="en-US" dirty="0"/>
              <a:t>If you think that means that we sin pretty often, you are right.</a:t>
            </a:r>
          </a:p>
          <a:p>
            <a:endParaRPr lang="en-US" dirty="0"/>
          </a:p>
          <a:p>
            <a:r>
              <a:rPr lang="en-US" dirty="0"/>
              <a:t>But as we realize our sin, and turn to God asking for forgiveness, that keeps us relying on God </a:t>
            </a:r>
            <a:r>
              <a:rPr lang="en-US"/>
              <a:t>throughout the day.</a:t>
            </a:r>
            <a:endParaRPr lang="en-US" dirty="0"/>
          </a:p>
          <a:p>
            <a:endParaRPr lang="en-US" dirty="0"/>
          </a:p>
        </p:txBody>
      </p:sp>
    </p:spTree>
    <p:extLst>
      <p:ext uri="{BB962C8B-B14F-4D97-AF65-F5344CB8AC3E}">
        <p14:creationId xmlns:p14="http://schemas.microsoft.com/office/powerpoint/2010/main" val="1030947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Commandment 2</a:t>
            </a:r>
          </a:p>
        </p:txBody>
      </p:sp>
      <p:sp>
        <p:nvSpPr>
          <p:cNvPr id="3" name="Content Placeholder 2"/>
          <p:cNvSpPr>
            <a:spLocks noGrp="1"/>
          </p:cNvSpPr>
          <p:nvPr>
            <p:ph idx="1"/>
          </p:nvPr>
        </p:nvSpPr>
        <p:spPr/>
        <p:txBody>
          <a:bodyPr/>
          <a:lstStyle/>
          <a:p>
            <a:r>
              <a:rPr lang="en-US" dirty="0"/>
              <a:t>Why is it called “number 2? “</a:t>
            </a:r>
          </a:p>
          <a:p>
            <a:endParaRPr lang="en-US" dirty="0"/>
          </a:p>
          <a:p>
            <a:r>
              <a:rPr lang="en-US" dirty="0"/>
              <a:t>The  Ten Commandments are written in Exodus 2, but those verses do not tell us which is number one or two, so different groups number them in different ways.</a:t>
            </a:r>
          </a:p>
          <a:p>
            <a:r>
              <a:rPr lang="en-US" dirty="0"/>
              <a:t>For example: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Jewish way:</a:t>
            </a:r>
          </a:p>
        </p:txBody>
      </p:sp>
      <p:sp>
        <p:nvSpPr>
          <p:cNvPr id="3" name="Content Placeholder 2"/>
          <p:cNvSpPr>
            <a:spLocks noGrp="1"/>
          </p:cNvSpPr>
          <p:nvPr>
            <p:ph idx="1"/>
          </p:nvPr>
        </p:nvSpPr>
        <p:spPr/>
        <p:txBody>
          <a:bodyPr/>
          <a:lstStyle/>
          <a:p>
            <a:pPr>
              <a:buNone/>
            </a:pPr>
            <a:r>
              <a:rPr lang="en-US" dirty="0"/>
              <a:t> Exodus 20, verses 2 and 3: says:  I am the Lord your God, who brought you out of the land of Egypt, out of the house of slavery.”</a:t>
            </a:r>
          </a:p>
          <a:p>
            <a:r>
              <a:rPr lang="en-US" dirty="0"/>
              <a:t>SO … </a:t>
            </a:r>
            <a:r>
              <a:rPr lang="en-US"/>
              <a:t>when Jewish </a:t>
            </a:r>
            <a:r>
              <a:rPr lang="en-US" dirty="0"/>
              <a:t>write the ten commandments, they say this entire verse, and call it number one.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Churches </a:t>
            </a:r>
          </a:p>
        </p:txBody>
      </p:sp>
      <p:sp>
        <p:nvSpPr>
          <p:cNvPr id="3" name="Content Placeholder 2"/>
          <p:cNvSpPr>
            <a:spLocks noGrp="1"/>
          </p:cNvSpPr>
          <p:nvPr>
            <p:ph idx="1"/>
          </p:nvPr>
        </p:nvSpPr>
        <p:spPr/>
        <p:txBody>
          <a:bodyPr/>
          <a:lstStyle/>
          <a:p>
            <a:r>
              <a:rPr lang="en-US" dirty="0"/>
              <a:t>Use “no other Gods” as the first commandment,</a:t>
            </a:r>
          </a:p>
          <a:p>
            <a:endParaRPr lang="en-US" dirty="0"/>
          </a:p>
          <a:p>
            <a:r>
              <a:rPr lang="en-US" dirty="0"/>
              <a:t>But they differ as to which is the second commandment: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is the second commandment?</a:t>
            </a:r>
          </a:p>
        </p:txBody>
      </p:sp>
      <p:sp>
        <p:nvSpPr>
          <p:cNvPr id="3" name="Content Placeholder 2"/>
          <p:cNvSpPr>
            <a:spLocks noGrp="1"/>
          </p:cNvSpPr>
          <p:nvPr>
            <p:ph idx="1"/>
          </p:nvPr>
        </p:nvSpPr>
        <p:spPr/>
        <p:txBody>
          <a:bodyPr>
            <a:normAutofit/>
          </a:bodyPr>
          <a:lstStyle/>
          <a:p>
            <a:br>
              <a:rPr lang="en-US" dirty="0"/>
            </a:br>
            <a:r>
              <a:rPr lang="en-US" dirty="0"/>
              <a:t>This power point uses “name of God” as the second commandment, but some churches say “no graven images” for their second commandment.  That puts all the other commands one number off.</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tell</a:t>
            </a:r>
          </a:p>
        </p:txBody>
      </p:sp>
      <p:sp>
        <p:nvSpPr>
          <p:cNvPr id="3" name="Content Placeholder 2"/>
          <p:cNvSpPr>
            <a:spLocks noGrp="1"/>
          </p:cNvSpPr>
          <p:nvPr>
            <p:ph idx="1"/>
          </p:nvPr>
        </p:nvSpPr>
        <p:spPr/>
        <p:txBody>
          <a:bodyPr/>
          <a:lstStyle/>
          <a:p>
            <a:r>
              <a:rPr lang="en-US" dirty="0"/>
              <a:t>Which system is being used by looking at “Thou </a:t>
            </a:r>
            <a:r>
              <a:rPr lang="en-US" dirty="0" err="1"/>
              <a:t>shalt</a:t>
            </a:r>
            <a:r>
              <a:rPr lang="en-US" dirty="0"/>
              <a:t> not kill.”</a:t>
            </a:r>
          </a:p>
          <a:p>
            <a:endParaRPr lang="en-US" dirty="0"/>
          </a:p>
          <a:p>
            <a:r>
              <a:rPr lang="en-US" dirty="0"/>
              <a:t>In this power point’s system it is number 5. In the other common system it is number 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Then at the end …</a:t>
            </a:r>
          </a:p>
        </p:txBody>
      </p:sp>
      <p:sp>
        <p:nvSpPr>
          <p:cNvPr id="3" name="Content Placeholder 2"/>
          <p:cNvSpPr>
            <a:spLocks noGrp="1"/>
          </p:cNvSpPr>
          <p:nvPr>
            <p:ph idx="1"/>
          </p:nvPr>
        </p:nvSpPr>
        <p:spPr/>
        <p:txBody>
          <a:bodyPr/>
          <a:lstStyle/>
          <a:p>
            <a:r>
              <a:rPr lang="en-US" dirty="0"/>
              <a:t>This system has two commands for coveting (the 9</a:t>
            </a:r>
            <a:r>
              <a:rPr lang="en-US" baseline="30000" dirty="0"/>
              <a:t>th</a:t>
            </a:r>
            <a:r>
              <a:rPr lang="en-US" dirty="0"/>
              <a:t> and 10</a:t>
            </a:r>
            <a:r>
              <a:rPr lang="en-US" baseline="30000" dirty="0"/>
              <a:t>th</a:t>
            </a:r>
            <a:r>
              <a:rPr lang="en-US" dirty="0"/>
              <a:t> commandments), while the other system puts all the coveting commands together into the tenth commandment.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Second Commandment</a:t>
            </a:r>
          </a:p>
        </p:txBody>
      </p:sp>
      <p:sp>
        <p:nvSpPr>
          <p:cNvPr id="3" name="Subtitle 2"/>
          <p:cNvSpPr>
            <a:spLocks noGrp="1"/>
          </p:cNvSpPr>
          <p:nvPr>
            <p:ph type="subTitle" idx="1"/>
          </p:nvPr>
        </p:nvSpPr>
        <p:spPr/>
        <p:txBody>
          <a:bodyPr/>
          <a:lstStyle/>
          <a:p>
            <a:r>
              <a:rPr lang="en-US" dirty="0">
                <a:solidFill>
                  <a:schemeClr val="tx1"/>
                </a:solidFill>
              </a:rPr>
              <a:t>Do not misuse God’s name</a:t>
            </a:r>
          </a:p>
          <a:p>
            <a:endParaRPr lang="en-US" dirty="0">
              <a:solidFill>
                <a:schemeClr val="tx1"/>
              </a:solidFill>
            </a:endParaRPr>
          </a:p>
          <a:p>
            <a:r>
              <a:rPr lang="en-US" dirty="0">
                <a:solidFill>
                  <a:schemeClr val="tx1"/>
                </a:solidFill>
              </a:rPr>
              <a:t>Exodus 20:7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system is correct?</a:t>
            </a:r>
          </a:p>
        </p:txBody>
      </p:sp>
      <p:sp>
        <p:nvSpPr>
          <p:cNvPr id="3" name="Content Placeholder 2"/>
          <p:cNvSpPr>
            <a:spLocks noGrp="1"/>
          </p:cNvSpPr>
          <p:nvPr>
            <p:ph idx="1"/>
          </p:nvPr>
        </p:nvSpPr>
        <p:spPr/>
        <p:txBody>
          <a:bodyPr/>
          <a:lstStyle/>
          <a:p>
            <a:r>
              <a:rPr lang="en-US" dirty="0"/>
              <a:t>Both are OK because they Bible does not give the numbers.  Both systems were in common use in Europe.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r>
              <a:rPr lang="en-US" dirty="0"/>
              <a:t>Written by Jim Found</a:t>
            </a:r>
          </a:p>
          <a:p>
            <a:r>
              <a:rPr lang="en-US" dirty="0"/>
              <a:t>Design by Lizzy O</a:t>
            </a:r>
          </a:p>
          <a:p>
            <a:endParaRPr lang="en-US" dirty="0"/>
          </a:p>
          <a:p>
            <a:r>
              <a:rPr lang="en-US" dirty="0"/>
              <a:t>Copyright notice:  Pictures from Microsoft Word Clip </a:t>
            </a:r>
            <a:r>
              <a:rPr lang="en-US"/>
              <a:t>Art files.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commonly used words:</a:t>
            </a:r>
          </a:p>
        </p:txBody>
      </p:sp>
      <p:sp>
        <p:nvSpPr>
          <p:cNvPr id="3" name="Content Placeholder 2"/>
          <p:cNvSpPr>
            <a:spLocks noGrp="1"/>
          </p:cNvSpPr>
          <p:nvPr>
            <p:ph idx="1"/>
          </p:nvPr>
        </p:nvSpPr>
        <p:spPr/>
        <p:txBody>
          <a:bodyPr/>
          <a:lstStyle/>
          <a:p>
            <a:r>
              <a:rPr lang="en-US" dirty="0"/>
              <a:t>Thou </a:t>
            </a:r>
            <a:r>
              <a:rPr lang="en-US" dirty="0" err="1"/>
              <a:t>shalt</a:t>
            </a:r>
            <a:r>
              <a:rPr lang="en-US" dirty="0"/>
              <a:t> not take the name of the Lord thy God in vain.</a:t>
            </a:r>
          </a:p>
          <a:p>
            <a:endParaRPr lang="en-US" dirty="0"/>
          </a:p>
          <a:p>
            <a:r>
              <a:rPr lang="en-US" dirty="0"/>
              <a:t>“In Vain” means  “for the wrong purpose”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dirty="0"/>
              <a:t>So Another translation says:</a:t>
            </a:r>
          </a:p>
        </p:txBody>
      </p:sp>
      <p:sp>
        <p:nvSpPr>
          <p:cNvPr id="3" name="Subtitle 2"/>
          <p:cNvSpPr>
            <a:spLocks noGrp="1"/>
          </p:cNvSpPr>
          <p:nvPr>
            <p:ph type="subTitle" idx="1"/>
          </p:nvPr>
        </p:nvSpPr>
        <p:spPr/>
        <p:txBody>
          <a:bodyPr>
            <a:normAutofit fontScale="77500" lnSpcReduction="20000"/>
          </a:bodyPr>
          <a:lstStyle/>
          <a:p>
            <a:r>
              <a:rPr lang="en-US" sz="4600" dirty="0">
                <a:solidFill>
                  <a:schemeClr val="tx1"/>
                </a:solidFill>
              </a:rPr>
              <a:t>Do not make wrongful use of the name of the Lord your God.</a:t>
            </a:r>
          </a:p>
          <a:p>
            <a:endParaRPr lang="en-US" dirty="0">
              <a:solidFill>
                <a:schemeClr val="tx1"/>
              </a:solidFill>
            </a:endParaRPr>
          </a:p>
          <a:p>
            <a:r>
              <a:rPr lang="en-US" dirty="0">
                <a:solidFill>
                  <a:schemeClr val="tx1"/>
                </a:solidFill>
              </a:rPr>
              <a:t>Luther tells what those wrong uses include: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Martin Luther explains:</a:t>
            </a:r>
          </a:p>
        </p:txBody>
      </p:sp>
      <p:sp>
        <p:nvSpPr>
          <p:cNvPr id="3" name="Content Placeholder 2"/>
          <p:cNvSpPr>
            <a:spLocks noGrp="1"/>
          </p:cNvSpPr>
          <p:nvPr>
            <p:ph idx="1"/>
          </p:nvPr>
        </p:nvSpPr>
        <p:spPr/>
        <p:txBody>
          <a:bodyPr/>
          <a:lstStyle/>
          <a:p>
            <a:r>
              <a:rPr lang="en-US" dirty="0"/>
              <a:t>Don’t bring God’s name into play when cursing, swearing, lying, tricking people (deceiving), doing witchcraft, lying or tricking people (deceiving them),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Cursing would be …</a:t>
            </a:r>
          </a:p>
        </p:txBody>
      </p:sp>
      <p:sp>
        <p:nvSpPr>
          <p:cNvPr id="3" name="Content Placeholder 2"/>
          <p:cNvSpPr>
            <a:spLocks noGrp="1"/>
          </p:cNvSpPr>
          <p:nvPr>
            <p:ph idx="1"/>
          </p:nvPr>
        </p:nvSpPr>
        <p:spPr/>
        <p:txBody>
          <a:bodyPr/>
          <a:lstStyle/>
          <a:p>
            <a:r>
              <a:rPr lang="en-US" dirty="0"/>
              <a:t>Telling someone that you hope God would hurt them.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Swearing would mean …</a:t>
            </a:r>
          </a:p>
        </p:txBody>
      </p:sp>
      <p:sp>
        <p:nvSpPr>
          <p:cNvPr id="3" name="Content Placeholder 2"/>
          <p:cNvSpPr>
            <a:spLocks noGrp="1"/>
          </p:cNvSpPr>
          <p:nvPr>
            <p:ph idx="1"/>
          </p:nvPr>
        </p:nvSpPr>
        <p:spPr/>
        <p:txBody>
          <a:bodyPr/>
          <a:lstStyle/>
          <a:p>
            <a:r>
              <a:rPr lang="en-US" dirty="0"/>
              <a:t>Saying “May God punish if I’m not telling the truth” (or, “honest to God.”)</a:t>
            </a:r>
          </a:p>
          <a:p>
            <a:endParaRPr lang="en-US" dirty="0"/>
          </a:p>
          <a:p>
            <a:r>
              <a:rPr lang="en-US" dirty="0"/>
              <a:t>We do swear in court, but this command tells us not to do it in ordinary life.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witchcraft would be:</a:t>
            </a:r>
          </a:p>
        </p:txBody>
      </p:sp>
      <p:sp>
        <p:nvSpPr>
          <p:cNvPr id="3" name="Content Placeholder 2"/>
          <p:cNvSpPr>
            <a:spLocks noGrp="1"/>
          </p:cNvSpPr>
          <p:nvPr>
            <p:ph idx="1"/>
          </p:nvPr>
        </p:nvSpPr>
        <p:spPr/>
        <p:txBody>
          <a:bodyPr>
            <a:normAutofit lnSpcReduction="10000"/>
          </a:bodyPr>
          <a:lstStyle/>
          <a:p>
            <a:pPr>
              <a:buNone/>
            </a:pPr>
            <a:r>
              <a:rPr lang="en-US" dirty="0"/>
              <a:t>Doing things like those that God forbids in  Deuteronomy 18:10-11</a:t>
            </a:r>
          </a:p>
          <a:p>
            <a:pPr>
              <a:buNone/>
            </a:pPr>
            <a:endParaRPr lang="en-US" dirty="0"/>
          </a:p>
          <a:p>
            <a:pPr>
              <a:buNone/>
            </a:pPr>
            <a:r>
              <a:rPr lang="en-US" dirty="0"/>
              <a:t>Do not let your people practice </a:t>
            </a:r>
            <a:br>
              <a:rPr lang="en-US" dirty="0"/>
            </a:br>
            <a:r>
              <a:rPr lang="en-US" b="1" dirty="0"/>
              <a:t>divination</a:t>
            </a:r>
            <a:r>
              <a:rPr lang="en-US" dirty="0"/>
              <a:t>, or look for </a:t>
            </a:r>
            <a:br>
              <a:rPr lang="en-US" dirty="0"/>
            </a:br>
            <a:r>
              <a:rPr lang="en-US" b="1" dirty="0"/>
              <a:t>omens,</a:t>
            </a:r>
            <a:r>
              <a:rPr lang="en-US" dirty="0"/>
              <a:t> or use </a:t>
            </a:r>
            <a:br>
              <a:rPr lang="en-US" dirty="0"/>
            </a:br>
            <a:r>
              <a:rPr lang="en-US" b="1" dirty="0"/>
              <a:t>spells</a:t>
            </a:r>
            <a:r>
              <a:rPr lang="en-US" dirty="0"/>
              <a:t> or </a:t>
            </a:r>
            <a:r>
              <a:rPr lang="en-US" b="1" dirty="0"/>
              <a:t>charms</a:t>
            </a:r>
            <a:r>
              <a:rPr lang="en-US" dirty="0"/>
              <a:t>, and don’t let them </a:t>
            </a:r>
            <a:br>
              <a:rPr lang="en-US" dirty="0"/>
            </a:br>
            <a:r>
              <a:rPr lang="en-US" dirty="0"/>
              <a:t>consult the </a:t>
            </a:r>
            <a:r>
              <a:rPr lang="en-US" b="1" dirty="0"/>
              <a:t>spirits</a:t>
            </a:r>
            <a:r>
              <a:rPr lang="en-US" dirty="0"/>
              <a:t> of the dead.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those words mean?</a:t>
            </a:r>
          </a:p>
        </p:txBody>
      </p:sp>
      <p:sp>
        <p:nvSpPr>
          <p:cNvPr id="3" name="Content Placeholder 2"/>
          <p:cNvSpPr>
            <a:spLocks noGrp="1"/>
          </p:cNvSpPr>
          <p:nvPr>
            <p:ph idx="1"/>
          </p:nvPr>
        </p:nvSpPr>
        <p:spPr/>
        <p:txBody>
          <a:bodyPr/>
          <a:lstStyle/>
          <a:p>
            <a:r>
              <a:rPr lang="en-US" dirty="0"/>
              <a:t>Divination is looking at an object, like leaves in a tea cup or the lines on your hand,  to tell the future.</a:t>
            </a:r>
          </a:p>
          <a:p>
            <a:endParaRPr lang="en-US" dirty="0"/>
          </a:p>
          <a:p>
            <a:r>
              <a:rPr lang="en-US" dirty="0"/>
              <a:t>Omens are telling the future by things that happen, such as an eclipse of the moon or a bird making a sound.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759</Words>
  <Application>Microsoft Macintosh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Second Commandment</vt:lpstr>
      <vt:lpstr>Other commonly used words:</vt:lpstr>
      <vt:lpstr>So Another translation says:</vt:lpstr>
      <vt:lpstr>Martin Luther explains:</vt:lpstr>
      <vt:lpstr>Cursing would be …</vt:lpstr>
      <vt:lpstr>Swearing would mean …</vt:lpstr>
      <vt:lpstr>Using witchcraft would be:</vt:lpstr>
      <vt:lpstr>What do those words mean?</vt:lpstr>
      <vt:lpstr>Not to lie or deceive (trick)</vt:lpstr>
      <vt:lpstr>Luther helps us think: …</vt:lpstr>
      <vt:lpstr>For each commandment:</vt:lpstr>
      <vt:lpstr>The result is:</vt:lpstr>
      <vt:lpstr>End of Commandment 2</vt:lpstr>
      <vt:lpstr>The Jewish way:</vt:lpstr>
      <vt:lpstr>Most Churches </vt:lpstr>
      <vt:lpstr>Which is the second commandment?</vt:lpstr>
      <vt:lpstr>You can tell</vt:lpstr>
      <vt:lpstr>Then at the end …</vt:lpstr>
      <vt:lpstr>Which system is correct?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Commandment</dc:title>
  <dc:creator>James A Found</dc:creator>
  <cp:lastModifiedBy>James Found</cp:lastModifiedBy>
  <cp:revision>34</cp:revision>
  <dcterms:created xsi:type="dcterms:W3CDTF">2010-08-25T19:27:08Z</dcterms:created>
  <dcterms:modified xsi:type="dcterms:W3CDTF">2024-01-31T16:04:59Z</dcterms:modified>
</cp:coreProperties>
</file>