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6" r:id="rId3"/>
    <p:sldId id="259" r:id="rId4"/>
    <p:sldId id="261" r:id="rId5"/>
    <p:sldId id="262" r:id="rId6"/>
    <p:sldId id="263"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3"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4" autoAdjust="0"/>
    <p:restoredTop sz="94643"/>
  </p:normalViewPr>
  <p:slideViewPr>
    <p:cSldViewPr>
      <p:cViewPr varScale="1">
        <p:scale>
          <a:sx n="105" d="100"/>
          <a:sy n="105" d="100"/>
        </p:scale>
        <p:origin x="18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1A03A01-0C03-42AD-BCF3-5CEDE28F1416}" type="datetimeFigureOut">
              <a:rPr lang="en-US" smtClean="0"/>
              <a:pPr/>
              <a:t>1/19/24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EC047D6-D6E4-4952-B241-628D7E8C1A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A03A01-0C03-42AD-BCF3-5CEDE28F1416}" type="datetimeFigureOut">
              <a:rPr lang="en-US" smtClean="0"/>
              <a:pPr/>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047D6-D6E4-4952-B241-628D7E8C1A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A03A01-0C03-42AD-BCF3-5CEDE28F1416}" type="datetimeFigureOut">
              <a:rPr lang="en-US" smtClean="0"/>
              <a:pPr/>
              <a:t>1/19/24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047D6-D6E4-4952-B241-628D7E8C1A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1A03A01-0C03-42AD-BCF3-5CEDE28F1416}" type="datetimeFigureOut">
              <a:rPr lang="en-US" smtClean="0"/>
              <a:pPr/>
              <a:t>1/19/24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EC047D6-D6E4-4952-B241-628D7E8C1A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1A03A01-0C03-42AD-BCF3-5CEDE28F1416}" type="datetimeFigureOut">
              <a:rPr lang="en-US" smtClean="0"/>
              <a:pPr/>
              <a:t>1/19/24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EC047D6-D6E4-4952-B241-628D7E8C1A0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1A03A01-0C03-42AD-BCF3-5CEDE28F1416}" type="datetimeFigureOut">
              <a:rPr lang="en-US" smtClean="0"/>
              <a:pPr/>
              <a:t>1/19/24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EC047D6-D6E4-4952-B241-628D7E8C1A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1A03A01-0C03-42AD-BCF3-5CEDE28F1416}" type="datetimeFigureOut">
              <a:rPr lang="en-US" smtClean="0"/>
              <a:pPr/>
              <a:t>1/19/24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EC047D6-D6E4-4952-B241-628D7E8C1A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91A03A01-0C03-42AD-BCF3-5CEDE28F1416}" type="datetimeFigureOut">
              <a:rPr lang="en-US" smtClean="0"/>
              <a:pPr/>
              <a:t>1/19/24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047D6-D6E4-4952-B241-628D7E8C1A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1A03A01-0C03-42AD-BCF3-5CEDE28F1416}" type="datetimeFigureOut">
              <a:rPr lang="en-US" smtClean="0"/>
              <a:pPr/>
              <a:t>1/19/24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EC047D6-D6E4-4952-B241-628D7E8C1A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1A03A01-0C03-42AD-BCF3-5CEDE28F1416}" type="datetimeFigureOut">
              <a:rPr lang="en-US" smtClean="0"/>
              <a:pPr/>
              <a:t>1/19/24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EC047D6-D6E4-4952-B241-628D7E8C1A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1A03A01-0C03-42AD-BCF3-5CEDE28F1416}" type="datetimeFigureOut">
              <a:rPr lang="en-US" smtClean="0"/>
              <a:pPr/>
              <a:t>1/19/24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EC047D6-D6E4-4952-B241-628D7E8C1A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1A03A01-0C03-42AD-BCF3-5CEDE28F1416}" type="datetimeFigureOut">
              <a:rPr lang="en-US" smtClean="0"/>
              <a:pPr/>
              <a:t>1/19/24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EC047D6-D6E4-4952-B241-628D7E8C1A0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sz="half" idx="1"/>
          </p:nvPr>
        </p:nvSpPr>
        <p:spPr/>
        <p:txBody>
          <a:bodyPr/>
          <a:lstStyle/>
          <a:p>
            <a:r>
              <a:rPr lang="en-US" sz="3200" dirty="0"/>
              <a:t>The</a:t>
            </a:r>
          </a:p>
          <a:p>
            <a:r>
              <a:rPr lang="en-US" sz="3200" dirty="0"/>
              <a:t>Fourth</a:t>
            </a:r>
          </a:p>
          <a:p>
            <a:r>
              <a:rPr lang="en-US" sz="3200" dirty="0"/>
              <a:t>Commandment</a:t>
            </a:r>
          </a:p>
        </p:txBody>
      </p:sp>
      <p:pic>
        <p:nvPicPr>
          <p:cNvPr id="9" name="Content Placeholder 9" descr="10-commandments-of-supporting-your-family[1].jpg"/>
          <p:cNvPicPr>
            <a:picLocks noGrp="1" noChangeAspect="1"/>
          </p:cNvPicPr>
          <p:nvPr>
            <p:ph sz="half" idx="2"/>
          </p:nvPr>
        </p:nvPicPr>
        <p:blipFill>
          <a:blip r:embed="rId2" cstate="print"/>
          <a:stretch>
            <a:fillRect/>
          </a:stretch>
        </p:blipFill>
        <p:spPr>
          <a:xfrm>
            <a:off x="5029200" y="1752600"/>
            <a:ext cx="3276600" cy="4390644"/>
          </a:xfrm>
        </p:spPr>
      </p:pic>
      <p:sp>
        <p:nvSpPr>
          <p:cNvPr id="11" name="Rectangle 10"/>
          <p:cNvSpPr/>
          <p:nvPr/>
        </p:nvSpPr>
        <p:spPr>
          <a:xfrm rot="10800000" flipV="1">
            <a:off x="838200" y="4352329"/>
            <a:ext cx="3733800" cy="830997"/>
          </a:xfrm>
          <a:prstGeom prst="rect">
            <a:avLst/>
          </a:prstGeom>
        </p:spPr>
        <p:txBody>
          <a:bodyPr wrap="square">
            <a:spAutoFit/>
          </a:bodyPr>
          <a:lstStyle/>
          <a:p>
            <a:r>
              <a:rPr lang="en-US" sz="1600" dirty="0"/>
              <a:t>http://tracksuitceo.files.wordpress.com/2007/07/10-commandments-of-supporting-your-family.jpg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our Old Life takes over:</a:t>
            </a:r>
          </a:p>
        </p:txBody>
      </p:sp>
      <p:sp>
        <p:nvSpPr>
          <p:cNvPr id="3" name="Content Placeholder 2"/>
          <p:cNvSpPr>
            <a:spLocks noGrp="1"/>
          </p:cNvSpPr>
          <p:nvPr>
            <p:ph idx="1"/>
          </p:nvPr>
        </p:nvSpPr>
        <p:spPr/>
        <p:txBody>
          <a:bodyPr/>
          <a:lstStyle/>
          <a:p>
            <a:r>
              <a:rPr lang="en-US" dirty="0"/>
              <a:t>Disobeying parents shows our sinful nature</a:t>
            </a:r>
          </a:p>
          <a:p>
            <a:r>
              <a:rPr lang="en-US" dirty="0"/>
              <a:t>So we need to ask God to forgive us, </a:t>
            </a:r>
          </a:p>
          <a:p>
            <a:r>
              <a:rPr lang="en-US" dirty="0"/>
              <a:t>not just ask our parents to forgive.</a:t>
            </a:r>
          </a:p>
          <a:p>
            <a:endParaRPr lang="en-US" dirty="0"/>
          </a:p>
        </p:txBody>
      </p:sp>
      <p:pic>
        <p:nvPicPr>
          <p:cNvPr id="7170" name="Picture 2" descr="C:\Users\For Use\AppData\Local\Microsoft\Windows\Temporary Internet Files\Content.IE5\8SBAE5XW\MC900432423[1].wmf"/>
          <p:cNvPicPr>
            <a:picLocks noChangeAspect="1" noChangeArrowheads="1"/>
          </p:cNvPicPr>
          <p:nvPr/>
        </p:nvPicPr>
        <p:blipFill>
          <a:blip r:embed="rId2" cstate="print"/>
          <a:srcRect/>
          <a:stretch>
            <a:fillRect/>
          </a:stretch>
        </p:blipFill>
        <p:spPr bwMode="auto">
          <a:xfrm>
            <a:off x="2514600" y="4038600"/>
            <a:ext cx="2819400" cy="25995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Gotcha!</a:t>
            </a:r>
          </a:p>
        </p:txBody>
      </p:sp>
      <p:sp>
        <p:nvSpPr>
          <p:cNvPr id="3" name="Content Placeholder 2"/>
          <p:cNvSpPr>
            <a:spLocks noGrp="1"/>
          </p:cNvSpPr>
          <p:nvPr>
            <p:ph idx="1"/>
          </p:nvPr>
        </p:nvSpPr>
        <p:spPr/>
        <p:txBody>
          <a:bodyPr/>
          <a:lstStyle/>
          <a:p>
            <a:r>
              <a:rPr lang="en-US" dirty="0"/>
              <a:t>If we catch our old nature in the act, we are keeping Satan from getting a foothold in our lives.</a:t>
            </a:r>
          </a:p>
          <a:p>
            <a:r>
              <a:rPr lang="en-US" dirty="0"/>
              <a:t>When we see the old nature in action, we stomp it down by saying, “God, please forgive me, please change me.”</a:t>
            </a:r>
          </a:p>
          <a:p>
            <a:endParaRPr lang="en-US" dirty="0"/>
          </a:p>
        </p:txBody>
      </p:sp>
      <p:pic>
        <p:nvPicPr>
          <p:cNvPr id="1027" name="Picture 3" descr="C:\Users\For Use\AppData\Local\Microsoft\Windows\Temporary Internet Files\Content.IE5\7QYF1PEY\MP900400090[1].jpg"/>
          <p:cNvPicPr>
            <a:picLocks noChangeAspect="1" noChangeArrowheads="1"/>
          </p:cNvPicPr>
          <p:nvPr/>
        </p:nvPicPr>
        <p:blipFill>
          <a:blip r:embed="rId2" cstate="print"/>
          <a:srcRect/>
          <a:stretch>
            <a:fillRect/>
          </a:stretch>
        </p:blipFill>
        <p:spPr bwMode="auto">
          <a:xfrm>
            <a:off x="5715000" y="0"/>
            <a:ext cx="2667000" cy="177730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Very Selfish</a:t>
            </a:r>
          </a:p>
        </p:txBody>
      </p:sp>
      <p:sp>
        <p:nvSpPr>
          <p:cNvPr id="3" name="Content Placeholder 2"/>
          <p:cNvSpPr>
            <a:spLocks noGrp="1"/>
          </p:cNvSpPr>
          <p:nvPr>
            <p:ph idx="1"/>
          </p:nvPr>
        </p:nvSpPr>
        <p:spPr/>
        <p:txBody>
          <a:bodyPr/>
          <a:lstStyle/>
          <a:p>
            <a:r>
              <a:rPr lang="en-US" dirty="0"/>
              <a:t>Our old nature doesn’t like to obey God, or parents, or in fact any authority. </a:t>
            </a:r>
          </a:p>
          <a:p>
            <a:r>
              <a:rPr lang="en-US" dirty="0"/>
              <a:t>Therefore Martin Luther included more than just parents when he explained the 4</a:t>
            </a:r>
            <a:r>
              <a:rPr lang="en-US" baseline="30000" dirty="0"/>
              <a:t>th</a:t>
            </a:r>
            <a:r>
              <a:rPr lang="en-US" dirty="0"/>
              <a:t> commandment.</a:t>
            </a:r>
          </a:p>
          <a:p>
            <a:r>
              <a:rPr lang="en-US" dirty="0"/>
              <a:t>Let’s take a look:</a:t>
            </a:r>
          </a:p>
          <a:p>
            <a:endParaRPr lang="en-US" dirty="0"/>
          </a:p>
        </p:txBody>
      </p:sp>
      <p:pic>
        <p:nvPicPr>
          <p:cNvPr id="2050" name="Picture 2" descr="C:\Users\For Use\AppData\Local\Microsoft\Windows\Temporary Internet Files\Content.IE5\8SBAE5XW\MC910217103[1].wmf"/>
          <p:cNvPicPr>
            <a:picLocks noChangeAspect="1" noChangeArrowheads="1"/>
          </p:cNvPicPr>
          <p:nvPr/>
        </p:nvPicPr>
        <p:blipFill>
          <a:blip r:embed="rId2" cstate="print"/>
          <a:srcRect/>
          <a:stretch>
            <a:fillRect/>
          </a:stretch>
        </p:blipFill>
        <p:spPr bwMode="auto">
          <a:xfrm>
            <a:off x="5105400" y="3886200"/>
            <a:ext cx="2960573" cy="276682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Luther’s comments:</a:t>
            </a:r>
          </a:p>
        </p:txBody>
      </p:sp>
      <p:sp>
        <p:nvSpPr>
          <p:cNvPr id="3" name="Content Placeholder 2"/>
          <p:cNvSpPr>
            <a:spLocks noGrp="1"/>
          </p:cNvSpPr>
          <p:nvPr>
            <p:ph idx="1"/>
          </p:nvPr>
        </p:nvSpPr>
        <p:spPr/>
        <p:txBody>
          <a:bodyPr>
            <a:normAutofit/>
          </a:bodyPr>
          <a:lstStyle/>
          <a:p>
            <a:r>
              <a:rPr lang="en-US" dirty="0"/>
              <a:t>This commandments means that</a:t>
            </a:r>
          </a:p>
          <a:p>
            <a:r>
              <a:rPr lang="en-US" dirty="0"/>
              <a:t>We would not look down on our parents and masters, and not do things to make them angry, but would give them honor, would serve them, obey them, love them, and admire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Masters include?</a:t>
            </a:r>
          </a:p>
        </p:txBody>
      </p:sp>
      <p:sp>
        <p:nvSpPr>
          <p:cNvPr id="3" name="Content Placeholder 2"/>
          <p:cNvSpPr>
            <a:spLocks noGrp="1"/>
          </p:cNvSpPr>
          <p:nvPr>
            <p:ph idx="1"/>
          </p:nvPr>
        </p:nvSpPr>
        <p:spPr/>
        <p:txBody>
          <a:bodyPr/>
          <a:lstStyle/>
          <a:p>
            <a:r>
              <a:rPr lang="en-US" dirty="0"/>
              <a:t>Your boss. Colossians 3:22 says:</a:t>
            </a:r>
          </a:p>
          <a:p>
            <a:r>
              <a:rPr lang="en-US" dirty="0"/>
              <a:t>Obey in everything those who are your earthly masters, not by way of eye-service, as people pleasers, but with sincerity of heart, fearing the Lord. </a:t>
            </a:r>
          </a:p>
          <a:p>
            <a:endParaRPr lang="en-US" dirty="0"/>
          </a:p>
          <a:p>
            <a:endParaRPr lang="en-US" dirty="0"/>
          </a:p>
        </p:txBody>
      </p:sp>
      <p:pic>
        <p:nvPicPr>
          <p:cNvPr id="8194" name="Picture 2" descr="C:\Users\For Use\AppData\Local\Microsoft\Windows\Temporary Internet Files\Content.IE5\DS32YVOX\MC900282448[1].wmf"/>
          <p:cNvPicPr>
            <a:picLocks noChangeAspect="1" noChangeArrowheads="1"/>
          </p:cNvPicPr>
          <p:nvPr/>
        </p:nvPicPr>
        <p:blipFill>
          <a:blip r:embed="rId2" cstate="print"/>
          <a:srcRect/>
          <a:stretch>
            <a:fillRect/>
          </a:stretch>
        </p:blipFill>
        <p:spPr bwMode="auto">
          <a:xfrm>
            <a:off x="7239000" y="4114800"/>
            <a:ext cx="1524000" cy="25031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would Masters include?</a:t>
            </a:r>
          </a:p>
        </p:txBody>
      </p:sp>
      <p:sp>
        <p:nvSpPr>
          <p:cNvPr id="3" name="Content Placeholder 2"/>
          <p:cNvSpPr>
            <a:spLocks noGrp="1"/>
          </p:cNvSpPr>
          <p:nvPr>
            <p:ph idx="1"/>
          </p:nvPr>
        </p:nvSpPr>
        <p:spPr/>
        <p:txBody>
          <a:bodyPr/>
          <a:lstStyle/>
          <a:p>
            <a:r>
              <a:rPr lang="en-US" dirty="0"/>
              <a:t>The police. Romans 13:1-2 says:</a:t>
            </a:r>
          </a:p>
          <a:p>
            <a:r>
              <a:rPr lang="en-US" dirty="0"/>
              <a:t>Let every person be subject to the governing authorities. For there is no authority except from God, and those that exist have been instituted by God. Therefore whoever resists the authorities resists what God has appointed.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other masters?</a:t>
            </a:r>
          </a:p>
        </p:txBody>
      </p:sp>
      <p:sp>
        <p:nvSpPr>
          <p:cNvPr id="3" name="Content Placeholder 2"/>
          <p:cNvSpPr>
            <a:spLocks noGrp="1"/>
          </p:cNvSpPr>
          <p:nvPr>
            <p:ph idx="1"/>
          </p:nvPr>
        </p:nvSpPr>
        <p:spPr/>
        <p:txBody>
          <a:bodyPr/>
          <a:lstStyle/>
          <a:p>
            <a:r>
              <a:rPr lang="en-US" dirty="0"/>
              <a:t>Pastors. Obey your leaders and submit to them, for they are keeping watch over your souls, as those who will have to give account.</a:t>
            </a:r>
          </a:p>
          <a:p>
            <a:r>
              <a:rPr lang="en-US" dirty="0"/>
              <a:t>Can you think of more?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our attitude</a:t>
            </a:r>
          </a:p>
        </p:txBody>
      </p:sp>
      <p:sp>
        <p:nvSpPr>
          <p:cNvPr id="3" name="Content Placeholder 2"/>
          <p:cNvSpPr>
            <a:spLocks noGrp="1"/>
          </p:cNvSpPr>
          <p:nvPr>
            <p:ph idx="1"/>
          </p:nvPr>
        </p:nvSpPr>
        <p:spPr/>
        <p:txBody>
          <a:bodyPr/>
          <a:lstStyle/>
          <a:p>
            <a:r>
              <a:rPr lang="en-US" dirty="0"/>
              <a:t>Our attitude toward authorities shows our attitude toward God. </a:t>
            </a:r>
            <a:br>
              <a:rPr lang="en-US" dirty="0"/>
            </a:br>
            <a:r>
              <a:rPr lang="en-US" dirty="0"/>
              <a:t>Obeying authorities gives honor to God.</a:t>
            </a:r>
          </a:p>
          <a:p>
            <a:endParaRPr lang="en-US" dirty="0"/>
          </a:p>
        </p:txBody>
      </p:sp>
      <p:pic>
        <p:nvPicPr>
          <p:cNvPr id="3074" name="Picture 2" descr="C:\Users\For Use\AppData\Local\Microsoft\Windows\Temporary Internet Files\Content.IE5\8SBAE5XW\MC900432539[1].png"/>
          <p:cNvPicPr>
            <a:picLocks noChangeAspect="1" noChangeArrowheads="1"/>
          </p:cNvPicPr>
          <p:nvPr/>
        </p:nvPicPr>
        <p:blipFill>
          <a:blip r:embed="rId2" cstate="print"/>
          <a:srcRect/>
          <a:stretch>
            <a:fillRect/>
          </a:stretch>
        </p:blipFill>
        <p:spPr bwMode="auto">
          <a:xfrm rot="5400000">
            <a:off x="2514600" y="3276600"/>
            <a:ext cx="3347689" cy="334768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if our authority makes a mistake?</a:t>
            </a:r>
          </a:p>
        </p:txBody>
      </p:sp>
      <p:sp>
        <p:nvSpPr>
          <p:cNvPr id="3" name="Content Placeholder 2"/>
          <p:cNvSpPr>
            <a:spLocks noGrp="1"/>
          </p:cNvSpPr>
          <p:nvPr>
            <p:ph idx="1"/>
          </p:nvPr>
        </p:nvSpPr>
        <p:spPr/>
        <p:txBody>
          <a:bodyPr/>
          <a:lstStyle/>
          <a:p>
            <a:r>
              <a:rPr lang="en-US" dirty="0"/>
              <a:t>If they ask you to disobey God, you should put God first, but …</a:t>
            </a:r>
          </a:p>
          <a:p>
            <a:r>
              <a:rPr lang="en-US" dirty="0"/>
              <a:t>accept the fact that you may have to suffer for it.</a:t>
            </a:r>
          </a:p>
          <a:p>
            <a:r>
              <a:rPr lang="en-US" dirty="0"/>
              <a:t>In Acts 5, the disciples said “We must obey God rather than men.” (verse 29)</a:t>
            </a:r>
          </a:p>
          <a:p>
            <a:r>
              <a:rPr lang="en-US" dirty="0"/>
              <a:t>As a result (verse 40</a:t>
            </a:r>
            <a:r>
              <a:rPr lang="en-US"/>
              <a:t>): “they </a:t>
            </a:r>
            <a:r>
              <a:rPr lang="en-US" dirty="0"/>
              <a:t>beat them and told them not to speak about Jesus”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most of the time:</a:t>
            </a:r>
          </a:p>
        </p:txBody>
      </p:sp>
      <p:sp>
        <p:nvSpPr>
          <p:cNvPr id="3" name="Content Placeholder 2"/>
          <p:cNvSpPr>
            <a:spLocks noGrp="1"/>
          </p:cNvSpPr>
          <p:nvPr>
            <p:ph idx="1"/>
          </p:nvPr>
        </p:nvSpPr>
        <p:spPr/>
        <p:txBody>
          <a:bodyPr/>
          <a:lstStyle/>
          <a:p>
            <a:r>
              <a:rPr lang="en-US" dirty="0"/>
              <a:t>Most things our authorities say to us are not against God’s will; </a:t>
            </a:r>
          </a:p>
          <a:p>
            <a:r>
              <a:rPr lang="en-US" dirty="0"/>
              <a:t>It is just that we don’t like their decision. </a:t>
            </a:r>
          </a:p>
          <a:p>
            <a:r>
              <a:rPr lang="en-US" dirty="0"/>
              <a:t>Can you think of examples?</a:t>
            </a:r>
          </a:p>
          <a:p>
            <a:r>
              <a:rPr lang="en-US" dirty="0"/>
              <a:t>But we can make an “appeal” to our authority, asking them to change their minds.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Honor your father and mother,</a:t>
            </a:r>
          </a:p>
        </p:txBody>
      </p:sp>
      <p:sp>
        <p:nvSpPr>
          <p:cNvPr id="3" name="Subtitle 2"/>
          <p:cNvSpPr>
            <a:spLocks noGrp="1"/>
          </p:cNvSpPr>
          <p:nvPr>
            <p:ph type="subTitle" idx="1"/>
          </p:nvPr>
        </p:nvSpPr>
        <p:spPr/>
        <p:txBody>
          <a:bodyPr>
            <a:normAutofit/>
          </a:bodyPr>
          <a:lstStyle/>
          <a:p>
            <a:r>
              <a:rPr lang="en-US" dirty="0">
                <a:solidFill>
                  <a:schemeClr val="tx1"/>
                </a:solidFill>
              </a:rPr>
              <a:t>That it may be well with you,</a:t>
            </a:r>
          </a:p>
          <a:p>
            <a:r>
              <a:rPr lang="en-US" dirty="0">
                <a:solidFill>
                  <a:schemeClr val="tx1"/>
                </a:solidFill>
              </a:rPr>
              <a:t>And you may live long upon the earth.</a:t>
            </a:r>
            <a:br>
              <a:rPr lang="en-US" dirty="0">
                <a:solidFill>
                  <a:schemeClr val="tx1"/>
                </a:solidFill>
              </a:rPr>
            </a:br>
            <a:r>
              <a:rPr lang="en-US" dirty="0">
                <a:solidFill>
                  <a:schemeClr val="tx1"/>
                </a:solidFill>
              </a:rPr>
              <a:t>Exodus 20:12</a:t>
            </a:r>
          </a:p>
          <a:p>
            <a:endParaRPr lang="en-US" dirty="0"/>
          </a:p>
        </p:txBody>
      </p:sp>
      <p:pic>
        <p:nvPicPr>
          <p:cNvPr id="1026" name="Picture 2" descr="C:\Users\For Use\AppData\Local\Microsoft\Windows\Temporary Internet Files\Content.IE5\7QYF1PEY\MC900434601[1].wmf"/>
          <p:cNvPicPr>
            <a:picLocks noChangeAspect="1" noChangeArrowheads="1"/>
          </p:cNvPicPr>
          <p:nvPr/>
        </p:nvPicPr>
        <p:blipFill>
          <a:blip r:embed="rId2" cstate="print"/>
          <a:srcRect/>
          <a:stretch>
            <a:fillRect/>
          </a:stretch>
        </p:blipFill>
        <p:spPr bwMode="auto">
          <a:xfrm>
            <a:off x="3200400" y="3352800"/>
            <a:ext cx="2286000" cy="310955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ask your authority to have a change of mind ---</a:t>
            </a:r>
          </a:p>
        </p:txBody>
      </p:sp>
      <p:sp>
        <p:nvSpPr>
          <p:cNvPr id="3" name="Content Placeholder 2"/>
          <p:cNvSpPr>
            <a:spLocks noGrp="1"/>
          </p:cNvSpPr>
          <p:nvPr>
            <p:ph idx="1"/>
          </p:nvPr>
        </p:nvSpPr>
        <p:spPr/>
        <p:txBody>
          <a:bodyPr>
            <a:normAutofit/>
          </a:bodyPr>
          <a:lstStyle/>
          <a:p>
            <a:r>
              <a:rPr lang="en-US" dirty="0"/>
              <a:t>Check your attitude. Make sure they know you respect them. </a:t>
            </a:r>
          </a:p>
          <a:p>
            <a:r>
              <a:rPr lang="en-US" dirty="0"/>
              <a:t>Find out their basic goal for you. </a:t>
            </a:r>
          </a:p>
          <a:p>
            <a:r>
              <a:rPr lang="en-US" dirty="0"/>
              <a:t>Show them another way you can help them meet their goal.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they still say no …</a:t>
            </a:r>
          </a:p>
        </p:txBody>
      </p:sp>
      <p:sp>
        <p:nvSpPr>
          <p:cNvPr id="3" name="Content Placeholder 2"/>
          <p:cNvSpPr>
            <a:spLocks noGrp="1"/>
          </p:cNvSpPr>
          <p:nvPr>
            <p:ph idx="1"/>
          </p:nvPr>
        </p:nvSpPr>
        <p:spPr/>
        <p:txBody>
          <a:bodyPr/>
          <a:lstStyle/>
          <a:p>
            <a:r>
              <a:rPr lang="en-US" dirty="0"/>
              <a:t>obey them because of your faith in God. </a:t>
            </a:r>
          </a:p>
          <a:p>
            <a:r>
              <a:rPr lang="en-US" dirty="0"/>
              <a:t>Jesus said to His father: “Let this cup of suffering pass from me. But nevertheless not my will but your will be done.”</a:t>
            </a:r>
          </a:p>
          <a:p>
            <a:endParaRPr lang="en-US" dirty="0"/>
          </a:p>
          <a:p>
            <a:endParaRPr lang="en-US" dirty="0"/>
          </a:p>
        </p:txBody>
      </p:sp>
      <p:pic>
        <p:nvPicPr>
          <p:cNvPr id="4098" name="Picture 2" descr="C:\Users\For Use\AppData\Local\Microsoft\Windows\Temporary Internet Files\Content.IE5\9DSKNTD6\MP900422663[1].jpg"/>
          <p:cNvPicPr>
            <a:picLocks noChangeAspect="1" noChangeArrowheads="1"/>
          </p:cNvPicPr>
          <p:nvPr/>
        </p:nvPicPr>
        <p:blipFill>
          <a:blip r:embed="rId2" cstate="print"/>
          <a:srcRect/>
          <a:stretch>
            <a:fillRect/>
          </a:stretch>
        </p:blipFill>
        <p:spPr bwMode="auto">
          <a:xfrm>
            <a:off x="3657600" y="4114800"/>
            <a:ext cx="3102744" cy="209192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a:t>
            </a:r>
          </a:p>
        </p:txBody>
      </p:sp>
      <p:sp>
        <p:nvSpPr>
          <p:cNvPr id="3" name="Content Placeholder 2"/>
          <p:cNvSpPr>
            <a:spLocks noGrp="1"/>
          </p:cNvSpPr>
          <p:nvPr>
            <p:ph idx="1"/>
          </p:nvPr>
        </p:nvSpPr>
        <p:spPr/>
        <p:txBody>
          <a:bodyPr/>
          <a:lstStyle/>
          <a:p>
            <a:r>
              <a:rPr lang="en-US" dirty="0"/>
              <a:t>What good ways have you found to handle disagreements with your parents?</a:t>
            </a:r>
          </a:p>
          <a:p>
            <a:r>
              <a:rPr lang="en-US" dirty="0"/>
              <a:t>How is our government set up to handle disagreements with their laws?</a:t>
            </a:r>
          </a:p>
          <a:p>
            <a:r>
              <a:rPr lang="en-US" dirty="0"/>
              <a:t>What ways have you found to make your parents feel good?</a:t>
            </a:r>
          </a:p>
          <a:p>
            <a:r>
              <a:rPr lang="en-US" dirty="0"/>
              <a:t>How will you handle your kids when </a:t>
            </a:r>
            <a:r>
              <a:rPr lang="en-US"/>
              <a:t>you become a parent?</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End of Fourth Commandment</a:t>
            </a:r>
          </a:p>
        </p:txBody>
      </p:sp>
      <p:pic>
        <p:nvPicPr>
          <p:cNvPr id="9219" name="Picture 3" descr="C:\Users\For Use\AppData\Local\Microsoft\Windows\Temporary Internet Files\Content.IE5\DS32YVOX\MC900116362[1].wmf"/>
          <p:cNvPicPr>
            <a:picLocks noChangeAspect="1" noChangeArrowheads="1"/>
          </p:cNvPicPr>
          <p:nvPr/>
        </p:nvPicPr>
        <p:blipFill>
          <a:blip r:embed="rId2" cstate="print"/>
          <a:srcRect/>
          <a:stretch>
            <a:fillRect/>
          </a:stretch>
        </p:blipFill>
        <p:spPr bwMode="auto">
          <a:xfrm>
            <a:off x="1828800" y="2667000"/>
            <a:ext cx="5257800" cy="2364791"/>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Purpose of God’s Law</a:t>
            </a:r>
          </a:p>
        </p:txBody>
      </p:sp>
      <p:sp>
        <p:nvSpPr>
          <p:cNvPr id="4" name="Content Placeholder 3"/>
          <p:cNvSpPr>
            <a:spLocks noGrp="1"/>
          </p:cNvSpPr>
          <p:nvPr>
            <p:ph idx="1"/>
          </p:nvPr>
        </p:nvSpPr>
        <p:spPr/>
        <p:txBody>
          <a:bodyPr/>
          <a:lstStyle/>
          <a:p>
            <a:r>
              <a:rPr lang="en-US" dirty="0"/>
              <a:t>For by works of the law no human will be justified in His sight, since through the law comes the knowledge of sin. Romans 3:20.</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show love to God</a:t>
            </a:r>
          </a:p>
        </p:txBody>
      </p:sp>
      <p:sp>
        <p:nvSpPr>
          <p:cNvPr id="3" name="Content Placeholder 2"/>
          <p:cNvSpPr>
            <a:spLocks noGrp="1"/>
          </p:cNvSpPr>
          <p:nvPr>
            <p:ph idx="1"/>
          </p:nvPr>
        </p:nvSpPr>
        <p:spPr/>
        <p:txBody>
          <a:bodyPr/>
          <a:lstStyle/>
          <a:p>
            <a:r>
              <a:rPr lang="en-US" dirty="0"/>
              <a:t>For this is the love of God, that we keep His commandments. First John 5:3</a:t>
            </a:r>
          </a:p>
          <a:p>
            <a:endParaRPr lang="en-US" dirty="0"/>
          </a:p>
        </p:txBody>
      </p:sp>
      <p:pic>
        <p:nvPicPr>
          <p:cNvPr id="10242" name="Picture 2" descr="C:\Users\For Use\AppData\Local\Microsoft\Windows\Temporary Internet Files\Content.IE5\8SBAE5XW\MP900427749[1].jpg"/>
          <p:cNvPicPr>
            <a:picLocks noChangeAspect="1" noChangeArrowheads="1"/>
          </p:cNvPicPr>
          <p:nvPr/>
        </p:nvPicPr>
        <p:blipFill>
          <a:blip r:embed="rId2" cstate="print"/>
          <a:srcRect/>
          <a:stretch>
            <a:fillRect/>
          </a:stretch>
        </p:blipFill>
        <p:spPr bwMode="auto">
          <a:xfrm>
            <a:off x="3124200" y="2895600"/>
            <a:ext cx="2514600" cy="375905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Commandment</a:t>
            </a:r>
          </a:p>
        </p:txBody>
      </p:sp>
      <p:sp>
        <p:nvSpPr>
          <p:cNvPr id="3" name="Content Placeholder 2"/>
          <p:cNvSpPr>
            <a:spLocks noGrp="1"/>
          </p:cNvSpPr>
          <p:nvPr>
            <p:ph idx="1"/>
          </p:nvPr>
        </p:nvSpPr>
        <p:spPr/>
        <p:txBody>
          <a:bodyPr/>
          <a:lstStyle/>
          <a:p>
            <a:r>
              <a:rPr lang="en-US" dirty="0"/>
              <a:t>Told us not to put other things ahead of God.  Consider the three men who were thrown into the fiery furnace. They said:</a:t>
            </a:r>
          </a:p>
        </p:txBody>
      </p:sp>
      <p:pic>
        <p:nvPicPr>
          <p:cNvPr id="5122" name="Picture 2" descr="C:\Users\For Use\AppData\Local\Microsoft\Windows\Temporary Internet Files\Content.IE5\7QYF1PEY\MC910217630[1].wmf"/>
          <p:cNvPicPr>
            <a:picLocks noChangeAspect="1" noChangeArrowheads="1"/>
          </p:cNvPicPr>
          <p:nvPr/>
        </p:nvPicPr>
        <p:blipFill>
          <a:blip r:embed="rId2" cstate="print"/>
          <a:srcRect/>
          <a:stretch>
            <a:fillRect/>
          </a:stretch>
        </p:blipFill>
        <p:spPr bwMode="auto">
          <a:xfrm>
            <a:off x="3048000" y="3962400"/>
            <a:ext cx="2743200" cy="258102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Fiery Furnace:</a:t>
            </a:r>
          </a:p>
        </p:txBody>
      </p:sp>
      <p:sp>
        <p:nvSpPr>
          <p:cNvPr id="3" name="Content Placeholder 2"/>
          <p:cNvSpPr>
            <a:spLocks noGrp="1"/>
          </p:cNvSpPr>
          <p:nvPr>
            <p:ph idx="1"/>
          </p:nvPr>
        </p:nvSpPr>
        <p:spPr/>
        <p:txBody>
          <a:bodyPr/>
          <a:lstStyle/>
          <a:p>
            <a:r>
              <a:rPr lang="en-US" dirty="0"/>
              <a:t>Our God whom we serve is able to deliver us from the burning fiery furnace, and he will deliver us out of your hand, O king. But if not, let it be known to you, O king, that we will not serve your gods or worship the golden image that you have set up. (Daniel 3:17-18)</a:t>
            </a:r>
          </a:p>
        </p:txBody>
      </p:sp>
      <p:pic>
        <p:nvPicPr>
          <p:cNvPr id="11266" name="Picture 2" descr="C:\Users\For Use\AppData\Local\Microsoft\Windows\Temporary Internet Files\Content.IE5\DS32YVOX\MM900236490[1].gif"/>
          <p:cNvPicPr>
            <a:picLocks noChangeAspect="1" noChangeArrowheads="1" noCrop="1"/>
          </p:cNvPicPr>
          <p:nvPr/>
        </p:nvPicPr>
        <p:blipFill>
          <a:blip r:embed="rId2" cstate="print"/>
          <a:srcRect/>
          <a:stretch>
            <a:fillRect/>
          </a:stretch>
        </p:blipFill>
        <p:spPr bwMode="auto">
          <a:xfrm>
            <a:off x="5943600" y="4714875"/>
            <a:ext cx="2667000" cy="214312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For Use\AppData\Local\Microsoft\Windows\Temporary Internet Files\Content.IE5\9DSKNTD6\MM900178298[1].gif"/>
          <p:cNvPicPr>
            <a:picLocks noChangeAspect="1" noChangeArrowheads="1" noCrop="1"/>
          </p:cNvPicPr>
          <p:nvPr/>
        </p:nvPicPr>
        <p:blipFill>
          <a:blip r:embed="rId2" cstate="print"/>
          <a:srcRect/>
          <a:stretch>
            <a:fillRect/>
          </a:stretch>
        </p:blipFill>
        <p:spPr bwMode="auto">
          <a:xfrm>
            <a:off x="2209800" y="0"/>
            <a:ext cx="1905000" cy="1905000"/>
          </a:xfrm>
          <a:prstGeom prst="rect">
            <a:avLst/>
          </a:prstGeom>
          <a:noFill/>
        </p:spPr>
      </p:pic>
      <p:sp>
        <p:nvSpPr>
          <p:cNvPr id="2" name="Title 1"/>
          <p:cNvSpPr>
            <a:spLocks noGrp="1"/>
          </p:cNvSpPr>
          <p:nvPr>
            <p:ph type="title"/>
          </p:nvPr>
        </p:nvSpPr>
        <p:spPr/>
        <p:txBody>
          <a:bodyPr/>
          <a:lstStyle/>
          <a:p>
            <a:r>
              <a:rPr lang="en-US" dirty="0"/>
              <a:t>The second Commandment</a:t>
            </a:r>
          </a:p>
        </p:txBody>
      </p:sp>
      <p:sp>
        <p:nvSpPr>
          <p:cNvPr id="3" name="Content Placeholder 2"/>
          <p:cNvSpPr>
            <a:spLocks noGrp="1"/>
          </p:cNvSpPr>
          <p:nvPr>
            <p:ph idx="1"/>
          </p:nvPr>
        </p:nvSpPr>
        <p:spPr/>
        <p:txBody>
          <a:bodyPr/>
          <a:lstStyle/>
          <a:p>
            <a:r>
              <a:rPr lang="en-US" dirty="0"/>
              <a:t>Told us not to misuse God’s name, but to pray, praise, and thank him. Consider this verse: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Praising God’s name</a:t>
            </a:r>
          </a:p>
        </p:txBody>
      </p:sp>
      <p:sp>
        <p:nvSpPr>
          <p:cNvPr id="3" name="Content Placeholder 2"/>
          <p:cNvSpPr>
            <a:spLocks noGrp="1"/>
          </p:cNvSpPr>
          <p:nvPr>
            <p:ph idx="1"/>
          </p:nvPr>
        </p:nvSpPr>
        <p:spPr/>
        <p:txBody>
          <a:bodyPr/>
          <a:lstStyle/>
          <a:p>
            <a:r>
              <a:rPr lang="en-US" dirty="0"/>
              <a:t>At the name of Jesus every knee shall bow, and every tongue confess, that Jesus Christ is Lord, to the glory of God the father. (Philippians 2:2:10-11)</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 that it may be well with you</a:t>
            </a:r>
          </a:p>
        </p:txBody>
      </p:sp>
      <p:sp>
        <p:nvSpPr>
          <p:cNvPr id="5" name="Subtitle 4"/>
          <p:cNvSpPr>
            <a:spLocks noGrp="1"/>
          </p:cNvSpPr>
          <p:nvPr>
            <p:ph type="subTitle" idx="1"/>
          </p:nvPr>
        </p:nvSpPr>
        <p:spPr/>
        <p:txBody>
          <a:bodyPr/>
          <a:lstStyle/>
          <a:p>
            <a:r>
              <a:rPr lang="en-US" dirty="0">
                <a:solidFill>
                  <a:schemeClr val="tx1"/>
                </a:solidFill>
              </a:rPr>
              <a:t>This reminds us:</a:t>
            </a:r>
          </a:p>
          <a:p>
            <a:r>
              <a:rPr lang="en-US" dirty="0">
                <a:solidFill>
                  <a:schemeClr val="tx1"/>
                </a:solidFill>
              </a:rPr>
              <a:t>God gives us the commandments for our happiness</a:t>
            </a:r>
          </a:p>
        </p:txBody>
      </p:sp>
      <p:pic>
        <p:nvPicPr>
          <p:cNvPr id="2050" name="Picture 2" descr="C:\Users\For Use\AppData\Local\Microsoft\Windows\Temporary Internet Files\Content.IE5\DS32YVOX\MC900440432[1].wmf"/>
          <p:cNvPicPr>
            <a:picLocks noChangeAspect="1" noChangeArrowheads="1"/>
          </p:cNvPicPr>
          <p:nvPr/>
        </p:nvPicPr>
        <p:blipFill>
          <a:blip r:embed="rId2" cstate="print"/>
          <a:srcRect/>
          <a:stretch>
            <a:fillRect/>
          </a:stretch>
        </p:blipFill>
        <p:spPr bwMode="auto">
          <a:xfrm>
            <a:off x="3505200" y="3657600"/>
            <a:ext cx="2895600" cy="272970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For Use\AppData\Local\Microsoft\Windows\Temporary Internet Files\Content.IE5\8SBAE5XW\MM900185589[1].gif"/>
          <p:cNvPicPr>
            <a:picLocks noChangeAspect="1" noChangeArrowheads="1" noCrop="1"/>
          </p:cNvPicPr>
          <p:nvPr/>
        </p:nvPicPr>
        <p:blipFill>
          <a:blip r:embed="rId2" cstate="print"/>
          <a:srcRect/>
          <a:stretch>
            <a:fillRect/>
          </a:stretch>
        </p:blipFill>
        <p:spPr bwMode="auto">
          <a:xfrm>
            <a:off x="1828800" y="228600"/>
            <a:ext cx="1757363" cy="1757363"/>
          </a:xfrm>
          <a:prstGeom prst="rect">
            <a:avLst/>
          </a:prstGeom>
          <a:noFill/>
        </p:spPr>
      </p:pic>
      <p:sp>
        <p:nvSpPr>
          <p:cNvPr id="2" name="Title 1"/>
          <p:cNvSpPr>
            <a:spLocks noGrp="1"/>
          </p:cNvSpPr>
          <p:nvPr>
            <p:ph type="title"/>
          </p:nvPr>
        </p:nvSpPr>
        <p:spPr/>
        <p:txBody>
          <a:bodyPr/>
          <a:lstStyle/>
          <a:p>
            <a:r>
              <a:rPr lang="en-US" dirty="0"/>
              <a:t>The Third commandment</a:t>
            </a:r>
          </a:p>
        </p:txBody>
      </p:sp>
      <p:sp>
        <p:nvSpPr>
          <p:cNvPr id="3" name="Content Placeholder 2"/>
          <p:cNvSpPr>
            <a:spLocks noGrp="1"/>
          </p:cNvSpPr>
          <p:nvPr>
            <p:ph idx="1"/>
          </p:nvPr>
        </p:nvSpPr>
        <p:spPr/>
        <p:txBody>
          <a:bodyPr>
            <a:normAutofit/>
          </a:bodyPr>
          <a:lstStyle/>
          <a:p>
            <a:r>
              <a:rPr lang="en-US" dirty="0"/>
              <a:t>Told us to hear and learn from God’s Word.</a:t>
            </a:r>
          </a:p>
          <a:p>
            <a:endParaRPr lang="en-US" dirty="0"/>
          </a:p>
          <a:p>
            <a:r>
              <a:rPr lang="en-US" dirty="0"/>
              <a:t>Consider what Jesus said: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Being in God’s Word</a:t>
            </a:r>
          </a:p>
        </p:txBody>
      </p:sp>
      <p:sp>
        <p:nvSpPr>
          <p:cNvPr id="3" name="Content Placeholder 2"/>
          <p:cNvSpPr>
            <a:spLocks noGrp="1"/>
          </p:cNvSpPr>
          <p:nvPr>
            <p:ph idx="1"/>
          </p:nvPr>
        </p:nvSpPr>
        <p:spPr/>
        <p:txBody>
          <a:bodyPr/>
          <a:lstStyle/>
          <a:p>
            <a:r>
              <a:rPr lang="en-US" dirty="0"/>
              <a:t>Jesus said, “If you continue in my Word, you are truly my disciples, and you will know the truth, and the truth will set you free.” John 8:31-32.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For Use\AppData\Local\Microsoft\Windows\Temporary Internet Files\Content.IE5\8SBAE5XW\MC900434543[1].wmf"/>
          <p:cNvPicPr>
            <a:picLocks noChangeAspect="1" noChangeArrowheads="1"/>
          </p:cNvPicPr>
          <p:nvPr/>
        </p:nvPicPr>
        <p:blipFill>
          <a:blip r:embed="rId2" cstate="print"/>
          <a:srcRect/>
          <a:stretch>
            <a:fillRect/>
          </a:stretch>
        </p:blipFill>
        <p:spPr bwMode="auto">
          <a:xfrm>
            <a:off x="7604125" y="533400"/>
            <a:ext cx="1539875" cy="1901825"/>
          </a:xfrm>
          <a:prstGeom prst="rect">
            <a:avLst/>
          </a:prstGeom>
          <a:noFill/>
        </p:spPr>
      </p:pic>
      <p:sp>
        <p:nvSpPr>
          <p:cNvPr id="2" name="Title 1"/>
          <p:cNvSpPr>
            <a:spLocks noGrp="1"/>
          </p:cNvSpPr>
          <p:nvPr>
            <p:ph type="title"/>
          </p:nvPr>
        </p:nvSpPr>
        <p:spPr/>
        <p:txBody>
          <a:bodyPr/>
          <a:lstStyle/>
          <a:p>
            <a:r>
              <a:rPr lang="en-US" dirty="0"/>
              <a:t>The Fourth Commandment</a:t>
            </a:r>
          </a:p>
        </p:txBody>
      </p:sp>
      <p:sp>
        <p:nvSpPr>
          <p:cNvPr id="3" name="Content Placeholder 2"/>
          <p:cNvSpPr>
            <a:spLocks noGrp="1"/>
          </p:cNvSpPr>
          <p:nvPr>
            <p:ph idx="1"/>
          </p:nvPr>
        </p:nvSpPr>
        <p:spPr/>
        <p:txBody>
          <a:bodyPr>
            <a:normAutofit/>
          </a:bodyPr>
          <a:lstStyle/>
          <a:p>
            <a:r>
              <a:rPr lang="en-US" dirty="0"/>
              <a:t>Told us to love and obey our parents and other authorities.</a:t>
            </a:r>
          </a:p>
          <a:p>
            <a:endParaRPr lang="en-US" dirty="0"/>
          </a:p>
          <a:p>
            <a:r>
              <a:rPr lang="en-US" dirty="0"/>
              <a:t>This verse shows that how we treat others show what our attitude toward God is: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Loving the unseen God</a:t>
            </a:r>
          </a:p>
        </p:txBody>
      </p:sp>
      <p:sp>
        <p:nvSpPr>
          <p:cNvPr id="3" name="Content Placeholder 2"/>
          <p:cNvSpPr>
            <a:spLocks noGrp="1"/>
          </p:cNvSpPr>
          <p:nvPr>
            <p:ph idx="1"/>
          </p:nvPr>
        </p:nvSpPr>
        <p:spPr/>
        <p:txBody>
          <a:bodyPr/>
          <a:lstStyle/>
          <a:p>
            <a:r>
              <a:rPr lang="en-US" dirty="0"/>
              <a:t>He who does not love his brother, whom he has seen, cannot love God, whom he has not seen.      First John 4:20.</a:t>
            </a:r>
          </a:p>
        </p:txBody>
      </p:sp>
      <p:pic>
        <p:nvPicPr>
          <p:cNvPr id="9218" name="Picture 2" descr="C:\Users\For Use\AppData\Local\Microsoft\Windows\Temporary Internet Files\Content.IE5\8SBAE5XW\MC900089470[1].wmf"/>
          <p:cNvPicPr>
            <a:picLocks noChangeAspect="1" noChangeArrowheads="1"/>
          </p:cNvPicPr>
          <p:nvPr/>
        </p:nvPicPr>
        <p:blipFill>
          <a:blip r:embed="rId2" cstate="print"/>
          <a:srcRect/>
          <a:stretch>
            <a:fillRect/>
          </a:stretch>
        </p:blipFill>
        <p:spPr bwMode="auto">
          <a:xfrm>
            <a:off x="2286000" y="3886200"/>
            <a:ext cx="4267200" cy="222048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You Notice?</a:t>
            </a:r>
          </a:p>
        </p:txBody>
      </p:sp>
      <p:sp>
        <p:nvSpPr>
          <p:cNvPr id="3" name="Content Placeholder 2"/>
          <p:cNvSpPr>
            <a:spLocks noGrp="1"/>
          </p:cNvSpPr>
          <p:nvPr>
            <p:ph idx="1"/>
          </p:nvPr>
        </p:nvSpPr>
        <p:spPr/>
        <p:txBody>
          <a:bodyPr/>
          <a:lstStyle/>
          <a:p>
            <a:r>
              <a:rPr lang="en-US" dirty="0"/>
              <a:t>The first group of commands</a:t>
            </a:r>
          </a:p>
          <a:p>
            <a:r>
              <a:rPr lang="en-US" dirty="0"/>
              <a:t>Was about how we treat God</a:t>
            </a:r>
          </a:p>
          <a:p>
            <a:endParaRPr lang="en-US" dirty="0"/>
          </a:p>
          <a:p>
            <a:r>
              <a:rPr lang="en-US" dirty="0"/>
              <a:t>The next group of commands</a:t>
            </a:r>
          </a:p>
          <a:p>
            <a:r>
              <a:rPr lang="en-US" dirty="0"/>
              <a:t>Is about how we </a:t>
            </a:r>
            <a:r>
              <a:rPr lang="en-US"/>
              <a:t>treat others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r>
              <a:rPr lang="en-US" dirty="0"/>
              <a:t>Words by Jim Found</a:t>
            </a:r>
          </a:p>
          <a:p>
            <a:r>
              <a:rPr lang="en-US" dirty="0"/>
              <a:t>Design by Lizzy O</a:t>
            </a:r>
          </a:p>
          <a:p>
            <a:endParaRPr lang="en-US" dirty="0"/>
          </a:p>
          <a:p>
            <a:r>
              <a:rPr lang="en-US" dirty="0"/>
              <a:t>Copyright notice: pictures from Microsoft Word Clip </a:t>
            </a:r>
            <a:r>
              <a:rPr lang="en-US"/>
              <a:t>Art files.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That you may live long on earth</a:t>
            </a:r>
          </a:p>
        </p:txBody>
      </p:sp>
      <p:sp>
        <p:nvSpPr>
          <p:cNvPr id="3" name="Subtitle 2"/>
          <p:cNvSpPr>
            <a:spLocks noGrp="1"/>
          </p:cNvSpPr>
          <p:nvPr>
            <p:ph type="subTitle" idx="1"/>
          </p:nvPr>
        </p:nvSpPr>
        <p:spPr/>
        <p:txBody>
          <a:bodyPr>
            <a:normAutofit/>
          </a:bodyPr>
          <a:lstStyle/>
          <a:p>
            <a:r>
              <a:rPr lang="en-US" dirty="0">
                <a:solidFill>
                  <a:schemeClr val="tx1"/>
                </a:solidFill>
              </a:rPr>
              <a:t>This reminds us:</a:t>
            </a:r>
          </a:p>
          <a:p>
            <a:r>
              <a:rPr lang="en-US" dirty="0">
                <a:solidFill>
                  <a:schemeClr val="tx1"/>
                </a:solidFill>
              </a:rPr>
              <a:t>The  Old Testament people did not obey, </a:t>
            </a:r>
            <a:br>
              <a:rPr lang="en-US" dirty="0">
                <a:solidFill>
                  <a:schemeClr val="tx1"/>
                </a:solidFill>
              </a:rPr>
            </a:br>
            <a:r>
              <a:rPr lang="en-US" dirty="0">
                <a:solidFill>
                  <a:schemeClr val="tx1"/>
                </a:solidFill>
              </a:rPr>
              <a:t>so they lost their land.</a:t>
            </a:r>
          </a:p>
          <a:p>
            <a:endParaRPr lang="en-US" dirty="0">
              <a:solidFill>
                <a:schemeClr val="tx1"/>
              </a:solidFill>
            </a:endParaRPr>
          </a:p>
        </p:txBody>
      </p:sp>
      <p:pic>
        <p:nvPicPr>
          <p:cNvPr id="3074" name="Picture 2" descr="C:\Users\For Use\AppData\Local\Microsoft\Windows\Temporary Internet Files\Content.IE5\9DSKNTD6\MC900089626[1].wmf"/>
          <p:cNvPicPr>
            <a:picLocks noChangeAspect="1" noChangeArrowheads="1"/>
          </p:cNvPicPr>
          <p:nvPr/>
        </p:nvPicPr>
        <p:blipFill>
          <a:blip r:embed="rId2" cstate="print"/>
          <a:srcRect/>
          <a:stretch>
            <a:fillRect/>
          </a:stretch>
        </p:blipFill>
        <p:spPr bwMode="auto">
          <a:xfrm>
            <a:off x="1447800" y="3581400"/>
            <a:ext cx="2794102" cy="293462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from Old Testament</a:t>
            </a:r>
          </a:p>
        </p:txBody>
      </p:sp>
      <p:sp>
        <p:nvSpPr>
          <p:cNvPr id="3" name="Content Placeholder 2"/>
          <p:cNvSpPr>
            <a:spLocks noGrp="1"/>
          </p:cNvSpPr>
          <p:nvPr>
            <p:ph idx="1"/>
          </p:nvPr>
        </p:nvSpPr>
        <p:spPr/>
        <p:txBody>
          <a:bodyPr>
            <a:normAutofit/>
          </a:bodyPr>
          <a:lstStyle/>
          <a:p>
            <a:r>
              <a:rPr lang="en-US" dirty="0"/>
              <a:t>I found eleven examples of disobedient children in the Old Testament. Here’s one</a:t>
            </a:r>
          </a:p>
          <a:p>
            <a:r>
              <a:rPr lang="en-US" dirty="0"/>
              <a:t>1 Kings 15:3. (about a king’s son named </a:t>
            </a:r>
            <a:r>
              <a:rPr lang="en-US" dirty="0" err="1"/>
              <a:t>Abijam</a:t>
            </a:r>
            <a:r>
              <a:rPr lang="en-US" dirty="0"/>
              <a:t>):</a:t>
            </a:r>
          </a:p>
          <a:p>
            <a:r>
              <a:rPr lang="en-US" dirty="0"/>
              <a:t> He committed all the sins his father had done before him; his heart was not fully devoted to the LORD his God, as the heart of David his forefather had been.</a:t>
            </a:r>
          </a:p>
          <a:p>
            <a:r>
              <a:rPr lang="en-US" dirty="0"/>
              <a:t>No wonder they lost their land.</a:t>
            </a:r>
          </a:p>
          <a:p>
            <a:endParaRPr lang="en-US" dirty="0"/>
          </a:p>
        </p:txBody>
      </p:sp>
      <p:pic>
        <p:nvPicPr>
          <p:cNvPr id="4098" name="Picture 2" descr="C:\Users\For Use\AppData\Local\Microsoft\Windows\Temporary Internet Files\Content.IE5\7QYF1PEY\MP900446559[1].jpg"/>
          <p:cNvPicPr>
            <a:picLocks noChangeAspect="1" noChangeArrowheads="1"/>
          </p:cNvPicPr>
          <p:nvPr/>
        </p:nvPicPr>
        <p:blipFill>
          <a:blip r:embed="rId2" cstate="print"/>
          <a:srcRect/>
          <a:stretch>
            <a:fillRect/>
          </a:stretch>
        </p:blipFill>
        <p:spPr bwMode="auto">
          <a:xfrm>
            <a:off x="6705600" y="304800"/>
            <a:ext cx="1352550" cy="17515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 your father and mother</a:t>
            </a:r>
          </a:p>
        </p:txBody>
      </p:sp>
      <p:sp>
        <p:nvSpPr>
          <p:cNvPr id="3" name="Content Placeholder 2"/>
          <p:cNvSpPr>
            <a:spLocks noGrp="1"/>
          </p:cNvSpPr>
          <p:nvPr>
            <p:ph idx="1"/>
          </p:nvPr>
        </p:nvSpPr>
        <p:spPr/>
        <p:txBody>
          <a:bodyPr/>
          <a:lstStyle/>
          <a:p>
            <a:pPr>
              <a:buNone/>
            </a:pPr>
            <a:r>
              <a:rPr lang="en-US" dirty="0"/>
              <a:t> </a:t>
            </a:r>
          </a:p>
          <a:p>
            <a:r>
              <a:rPr lang="en-US" dirty="0"/>
              <a:t>God put our parents over us, to take care of us. </a:t>
            </a:r>
          </a:p>
          <a:p>
            <a:r>
              <a:rPr lang="en-US" dirty="0"/>
              <a:t>Honoring parents shows we are honoring God.</a:t>
            </a:r>
          </a:p>
          <a:p>
            <a:endParaRPr lang="en-US" dirty="0"/>
          </a:p>
        </p:txBody>
      </p:sp>
      <p:pic>
        <p:nvPicPr>
          <p:cNvPr id="5122" name="Picture 2" descr="C:\Users\For Use\AppData\Local\Microsoft\Windows\Temporary Internet Files\Content.IE5\9DSKNTD6\MP900401129[1].jpg"/>
          <p:cNvPicPr>
            <a:picLocks noChangeAspect="1" noChangeArrowheads="1"/>
          </p:cNvPicPr>
          <p:nvPr/>
        </p:nvPicPr>
        <p:blipFill>
          <a:blip r:embed="rId2" cstate="print"/>
          <a:srcRect/>
          <a:stretch>
            <a:fillRect/>
          </a:stretch>
        </p:blipFill>
        <p:spPr bwMode="auto">
          <a:xfrm>
            <a:off x="3581400" y="4267200"/>
            <a:ext cx="2914650" cy="23317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the New Testament say?</a:t>
            </a:r>
          </a:p>
        </p:txBody>
      </p:sp>
      <p:sp>
        <p:nvSpPr>
          <p:cNvPr id="3" name="Content Placeholder 2"/>
          <p:cNvSpPr>
            <a:spLocks noGrp="1"/>
          </p:cNvSpPr>
          <p:nvPr>
            <p:ph idx="1"/>
          </p:nvPr>
        </p:nvSpPr>
        <p:spPr/>
        <p:txBody>
          <a:bodyPr/>
          <a:lstStyle/>
          <a:p>
            <a:r>
              <a:rPr lang="en-US" dirty="0"/>
              <a:t>Children, obey your parents in the Lord.</a:t>
            </a:r>
          </a:p>
          <a:p>
            <a:r>
              <a:rPr lang="en-US" dirty="0"/>
              <a:t>Ephesians 6:1</a:t>
            </a:r>
          </a:p>
          <a:p>
            <a:r>
              <a:rPr lang="en-US" dirty="0"/>
              <a:t>“In the Lord” means we obey our parents because we belong to the Lord.</a:t>
            </a:r>
          </a:p>
          <a:p>
            <a:pPr>
              <a:buNone/>
            </a:pPr>
            <a:endParaRPr lang="en-US" dirty="0"/>
          </a:p>
          <a:p>
            <a:pPr>
              <a:buNone/>
            </a:pPr>
            <a:endParaRPr lang="en-US" dirty="0"/>
          </a:p>
        </p:txBody>
      </p:sp>
      <p:pic>
        <p:nvPicPr>
          <p:cNvPr id="6146" name="Picture 2" descr="C:\Users\For Use\AppData\Local\Microsoft\Windows\Temporary Internet Files\Content.IE5\7QYF1PEY\MC900001320[1].wmf"/>
          <p:cNvPicPr>
            <a:picLocks noChangeAspect="1" noChangeArrowheads="1"/>
          </p:cNvPicPr>
          <p:nvPr/>
        </p:nvPicPr>
        <p:blipFill>
          <a:blip r:embed="rId2" cstate="print"/>
          <a:srcRect/>
          <a:stretch>
            <a:fillRect/>
          </a:stretch>
        </p:blipFill>
        <p:spPr bwMode="auto">
          <a:xfrm>
            <a:off x="2971800" y="4267200"/>
            <a:ext cx="2438400" cy="233491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New Testament verse</a:t>
            </a:r>
          </a:p>
        </p:txBody>
      </p:sp>
      <p:sp>
        <p:nvSpPr>
          <p:cNvPr id="3" name="Content Placeholder 2"/>
          <p:cNvSpPr>
            <a:spLocks noGrp="1"/>
          </p:cNvSpPr>
          <p:nvPr>
            <p:ph idx="1"/>
          </p:nvPr>
        </p:nvSpPr>
        <p:spPr/>
        <p:txBody>
          <a:bodyPr/>
          <a:lstStyle/>
          <a:p>
            <a:r>
              <a:rPr lang="en-US" dirty="0"/>
              <a:t>Children, obey your parents in everything, for this pleases the Lord.</a:t>
            </a:r>
          </a:p>
          <a:p>
            <a:r>
              <a:rPr lang="en-US" dirty="0"/>
              <a:t>Colossians 3:20</a:t>
            </a:r>
          </a:p>
          <a:p>
            <a:r>
              <a:rPr lang="en-US" dirty="0"/>
              <a:t>Our “new life” wants to please the Lord</a:t>
            </a:r>
          </a:p>
          <a:p>
            <a:r>
              <a:rPr lang="en-US" dirty="0"/>
              <a:t>Our impulse to obey our parents comes from our new life. Our “new life” wants to obey God. God says “obey parents” and it is our “new  life” that says, “Yes, of course.”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obey our parents?</a:t>
            </a:r>
          </a:p>
        </p:txBody>
      </p:sp>
      <p:sp>
        <p:nvSpPr>
          <p:cNvPr id="3" name="Content Placeholder 2"/>
          <p:cNvSpPr>
            <a:spLocks noGrp="1"/>
          </p:cNvSpPr>
          <p:nvPr>
            <p:ph idx="1"/>
          </p:nvPr>
        </p:nvSpPr>
        <p:spPr/>
        <p:txBody>
          <a:bodyPr/>
          <a:lstStyle/>
          <a:p>
            <a:r>
              <a:rPr lang="en-US" dirty="0"/>
              <a:t>God gave our parents authority over us,</a:t>
            </a:r>
          </a:p>
          <a:p>
            <a:r>
              <a:rPr lang="en-US" dirty="0"/>
              <a:t> but our old nature (also called “old life”) does not like to obey authority. </a:t>
            </a:r>
          </a:p>
          <a:p>
            <a:r>
              <a:rPr lang="en-US" dirty="0"/>
              <a:t>When God says “don’t do something” it is our  old nature that says “I want to do it anyway.”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244</TotalTime>
  <Words>1325</Words>
  <Application>Microsoft Macintosh PowerPoint</Application>
  <PresentationFormat>On-screen Show (4:3)</PresentationFormat>
  <Paragraphs>118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Century Gothic</vt:lpstr>
      <vt:lpstr>Verdana</vt:lpstr>
      <vt:lpstr>Wingdings 2</vt:lpstr>
      <vt:lpstr>Verve</vt:lpstr>
      <vt:lpstr>PowerPoint Presentation</vt:lpstr>
      <vt:lpstr>Honor your father and mother,</vt:lpstr>
      <vt:lpstr>… that it may be well with you</vt:lpstr>
      <vt:lpstr>That you may live long on earth</vt:lpstr>
      <vt:lpstr>Examples from Old Testament</vt:lpstr>
      <vt:lpstr>Honor your father and mother</vt:lpstr>
      <vt:lpstr>What does the New Testament say?</vt:lpstr>
      <vt:lpstr>Another New Testament verse</vt:lpstr>
      <vt:lpstr>Why obey our parents?</vt:lpstr>
      <vt:lpstr>When our Old Life takes over:</vt:lpstr>
      <vt:lpstr>Gotcha!</vt:lpstr>
      <vt:lpstr>Very Selfish</vt:lpstr>
      <vt:lpstr>Luther’s comments:</vt:lpstr>
      <vt:lpstr>What would Masters include?</vt:lpstr>
      <vt:lpstr>What else would Masters include?</vt:lpstr>
      <vt:lpstr>Any other masters?</vt:lpstr>
      <vt:lpstr>About our attitude</vt:lpstr>
      <vt:lpstr>What if our authority makes a mistake?</vt:lpstr>
      <vt:lpstr>But most of the time:</vt:lpstr>
      <vt:lpstr>How to ask your authority to have a change of mind ---</vt:lpstr>
      <vt:lpstr>If they still say no …</vt:lpstr>
      <vt:lpstr>Discussion </vt:lpstr>
      <vt:lpstr>End of Fourth Commandment</vt:lpstr>
      <vt:lpstr>Purpose of God’s Law</vt:lpstr>
      <vt:lpstr>How to show love to God</vt:lpstr>
      <vt:lpstr>First Commandment</vt:lpstr>
      <vt:lpstr>The Fiery Furnace:</vt:lpstr>
      <vt:lpstr>The second Commandment</vt:lpstr>
      <vt:lpstr>Praising God’s name</vt:lpstr>
      <vt:lpstr>The Third commandment</vt:lpstr>
      <vt:lpstr>Being in God’s Word</vt:lpstr>
      <vt:lpstr>The Fourth Commandment</vt:lpstr>
      <vt:lpstr>Loving the unseen God</vt:lpstr>
      <vt:lpstr>Did You Notice?</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A Found</dc:creator>
  <cp:lastModifiedBy>James Found</cp:lastModifiedBy>
  <cp:revision>45</cp:revision>
  <dcterms:created xsi:type="dcterms:W3CDTF">2010-09-27T17:02:31Z</dcterms:created>
  <dcterms:modified xsi:type="dcterms:W3CDTF">2024-01-20T00:22:49Z</dcterms:modified>
</cp:coreProperties>
</file>