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2"/>
  </p:notesMasterIdLst>
  <p:sldIdLst>
    <p:sldId id="257" r:id="rId2"/>
    <p:sldId id="256" r:id="rId3"/>
    <p:sldId id="290" r:id="rId4"/>
    <p:sldId id="291" r:id="rId5"/>
    <p:sldId id="275" r:id="rId6"/>
    <p:sldId id="276" r:id="rId7"/>
    <p:sldId id="278" r:id="rId8"/>
    <p:sldId id="279" r:id="rId9"/>
    <p:sldId id="289" r:id="rId10"/>
    <p:sldId id="267" r:id="rId11"/>
    <p:sldId id="268" r:id="rId12"/>
    <p:sldId id="269" r:id="rId13"/>
    <p:sldId id="270" r:id="rId14"/>
    <p:sldId id="271" r:id="rId15"/>
    <p:sldId id="280" r:id="rId16"/>
    <p:sldId id="272" r:id="rId17"/>
    <p:sldId id="273" r:id="rId18"/>
    <p:sldId id="292" r:id="rId19"/>
    <p:sldId id="293"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1" autoAdjust="0"/>
    <p:restoredTop sz="94704" autoAdjust="0"/>
  </p:normalViewPr>
  <p:slideViewPr>
    <p:cSldViewPr>
      <p:cViewPr varScale="1">
        <p:scale>
          <a:sx n="105" d="100"/>
          <a:sy n="105" d="100"/>
        </p:scale>
        <p:origin x="1864" y="184"/>
      </p:cViewPr>
      <p:guideLst>
        <p:guide orient="horz" pos="2160"/>
        <p:guide pos="2880"/>
      </p:guideLst>
    </p:cSldViewPr>
  </p:slideViewPr>
  <p:outlineViewPr>
    <p:cViewPr>
      <p:scale>
        <a:sx n="33" d="100"/>
        <a:sy n="33" d="100"/>
      </p:scale>
      <p:origin x="0" y="11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2F5B2-B8BC-49A4-A48E-278514FF13AC}" type="datetimeFigureOut">
              <a:rPr lang="en-US" smtClean="0"/>
              <a:pPr/>
              <a:t>1/30/24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76A3E-3EA6-4B99-B046-308A4F9C19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476A3E-3EA6-4B99-B046-308A4F9C19F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A10E38C-EFEB-42E9-BE62-7F727C783A9C}" type="datetimeFigureOut">
              <a:rPr lang="en-US" smtClean="0"/>
              <a:pPr/>
              <a:t>1/30/24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E38C-EFEB-42E9-BE62-7F727C783A9C}" type="datetimeFigureOut">
              <a:rPr lang="en-US" smtClean="0"/>
              <a:pPr/>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E38C-EFEB-42E9-BE62-7F727C783A9C}" type="datetimeFigureOut">
              <a:rPr lang="en-US" smtClean="0"/>
              <a:pPr/>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E38C-EFEB-42E9-BE62-7F727C783A9C}" type="datetimeFigureOut">
              <a:rPr lang="en-US" smtClean="0"/>
              <a:pPr/>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A10E38C-EFEB-42E9-BE62-7F727C783A9C}" type="datetimeFigureOut">
              <a:rPr lang="en-US" smtClean="0"/>
              <a:pPr/>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10E38C-EFEB-42E9-BE62-7F727C783A9C}" type="datetimeFigureOut">
              <a:rPr lang="en-US" smtClean="0"/>
              <a:pPr/>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A10E38C-EFEB-42E9-BE62-7F727C783A9C}" type="datetimeFigureOut">
              <a:rPr lang="en-US" smtClean="0"/>
              <a:pPr/>
              <a:t>1/30/24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0A10E38C-EFEB-42E9-BE62-7F727C783A9C}" type="datetimeFigureOut">
              <a:rPr lang="en-US" smtClean="0"/>
              <a:pPr/>
              <a:t>1/30/24</a:t>
            </a:fld>
            <a:endParaRPr lang="en-US"/>
          </a:p>
        </p:txBody>
      </p:sp>
      <p:sp>
        <p:nvSpPr>
          <p:cNvPr id="8" name="Slide Number Placeholder 7"/>
          <p:cNvSpPr>
            <a:spLocks noGrp="1"/>
          </p:cNvSpPr>
          <p:nvPr>
            <p:ph type="sldNum" sz="quarter" idx="11"/>
          </p:nvPr>
        </p:nvSpPr>
        <p:spPr/>
        <p:txBody>
          <a:bodyPr/>
          <a:lstStyle/>
          <a:p>
            <a:fld id="{49416E62-B996-4194-BD3B-7AAEB0C8B03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0E38C-EFEB-42E9-BE62-7F727C783A9C}" type="datetimeFigureOut">
              <a:rPr lang="en-US" smtClean="0"/>
              <a:pPr/>
              <a:t>1/30/24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10E38C-EFEB-42E9-BE62-7F727C783A9C}" type="datetimeFigureOut">
              <a:rPr lang="en-US" smtClean="0"/>
              <a:pPr/>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9416E62-B996-4194-BD3B-7AAEB0C8B0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A10E38C-EFEB-42E9-BE62-7F727C783A9C}" type="datetimeFigureOut">
              <a:rPr lang="en-US" smtClean="0"/>
              <a:pPr/>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16E62-B996-4194-BD3B-7AAEB0C8B0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A10E38C-EFEB-42E9-BE62-7F727C783A9C}" type="datetimeFigureOut">
              <a:rPr lang="en-US" smtClean="0"/>
              <a:pPr/>
              <a:t>1/30/24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9416E62-B996-4194-BD3B-7AAEB0C8B03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600" dirty="0"/>
              <a:t>The 7</a:t>
            </a:r>
            <a:r>
              <a:rPr lang="en-US" sz="3600" baseline="30000" dirty="0"/>
              <a:t>th</a:t>
            </a:r>
            <a:r>
              <a:rPr lang="en-US" sz="3600" dirty="0"/>
              <a:t> Commandment:</a:t>
            </a:r>
            <a:br>
              <a:rPr lang="en-US" sz="3600" dirty="0">
                <a:sym typeface="Wingdings" pitchFamily="2" charset="2"/>
              </a:rPr>
            </a:br>
            <a:br>
              <a:rPr lang="en-US" sz="3600" dirty="0">
                <a:sym typeface="Wingdings" pitchFamily="2" charset="2"/>
              </a:rPr>
            </a:br>
            <a:r>
              <a:rPr lang="en-US" sz="3600" dirty="0">
                <a:sym typeface="Wingdings" pitchFamily="2" charset="2"/>
              </a:rPr>
              <a:t>You shall not steal.</a:t>
            </a:r>
            <a:r>
              <a:rPr lang="en-US" sz="3600" dirty="0"/>
              <a:t> !!!!! </a:t>
            </a:r>
            <a:r>
              <a:rPr lang="en-US" sz="3600" dirty="0">
                <a:sym typeface="Wingdings" pitchFamily="2" charset="2"/>
              </a:rPr>
              <a:t> </a:t>
            </a:r>
            <a:br>
              <a:rPr lang="en-US" sz="3600" dirty="0">
                <a:sym typeface="Wingdings" pitchFamily="2" charset="2"/>
              </a:rPr>
            </a:br>
            <a:r>
              <a:rPr lang="en-US" sz="3600" dirty="0">
                <a:sym typeface="Wingdings" pitchFamily="2" charset="2"/>
              </a:rPr>
              <a:t>Exodus 20:15</a:t>
            </a:r>
            <a:endParaRPr lang="en-US" sz="3600" dirty="0"/>
          </a:p>
        </p:txBody>
      </p:sp>
      <p:sp>
        <p:nvSpPr>
          <p:cNvPr id="9" name="Text Placeholder 8"/>
          <p:cNvSpPr>
            <a:spLocks noGrp="1"/>
          </p:cNvSpPr>
          <p:nvPr>
            <p:ph type="body" idx="2"/>
          </p:nvPr>
        </p:nvSpPr>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sz="6400" dirty="0"/>
          </a:p>
        </p:txBody>
      </p:sp>
      <p:pic>
        <p:nvPicPr>
          <p:cNvPr id="10" name="Content Placeholder 9" descr="10-commandments-of-supporting-your-family[1].jpg"/>
          <p:cNvPicPr>
            <a:picLocks noGrp="1" noChangeAspect="1"/>
          </p:cNvPicPr>
          <p:nvPr>
            <p:ph sz="half" idx="1"/>
          </p:nvPr>
        </p:nvPicPr>
        <p:blipFill>
          <a:blip r:embed="rId2" cstate="print"/>
          <a:stretch>
            <a:fillRect/>
          </a:stretch>
        </p:blipFill>
        <p:spPr>
          <a:xfrm>
            <a:off x="4419600" y="304800"/>
            <a:ext cx="2971800" cy="4053840"/>
          </a:xfrm>
        </p:spPr>
      </p:pic>
      <p:sp>
        <p:nvSpPr>
          <p:cNvPr id="5" name="Rectangle 4"/>
          <p:cNvSpPr/>
          <p:nvPr/>
        </p:nvSpPr>
        <p:spPr>
          <a:xfrm rot="10800000" flipV="1">
            <a:off x="4419600" y="5010329"/>
            <a:ext cx="2971800" cy="1200329"/>
          </a:xfrm>
          <a:prstGeom prst="rect">
            <a:avLst/>
          </a:prstGeom>
        </p:spPr>
        <p:txBody>
          <a:bodyPr wrap="square">
            <a:spAutoFit/>
          </a:bodyPr>
          <a:lstStyle/>
          <a:p>
            <a:r>
              <a:rPr lang="en-US" dirty="0"/>
              <a:t>http://tracksuitceo.files.wordpress.com/2007/07/10-commandments-of-supporting-your-family.jpg</a:t>
            </a:r>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MORE ABOUT LAWS</a:t>
            </a:r>
          </a:p>
        </p:txBody>
      </p:sp>
      <p:sp>
        <p:nvSpPr>
          <p:cNvPr id="3" name="Content Placeholder 2"/>
          <p:cNvSpPr>
            <a:spLocks noGrp="1"/>
          </p:cNvSpPr>
          <p:nvPr>
            <p:ph idx="1"/>
          </p:nvPr>
        </p:nvSpPr>
        <p:spPr/>
        <p:txBody>
          <a:bodyPr/>
          <a:lstStyle/>
          <a:p>
            <a:r>
              <a:rPr lang="en-US" dirty="0"/>
              <a:t>Jews have found 613 laws in the old Testament!</a:t>
            </a:r>
          </a:p>
          <a:p>
            <a:r>
              <a:rPr lang="en-US" dirty="0"/>
              <a:t>Some Jews try to observe all 613. </a:t>
            </a:r>
            <a:r>
              <a:rPr lang="en-US" dirty="0">
                <a:sym typeface="Wingdings" pitchFamily="2" charset="2"/>
              </a:rPr>
              <a:t> </a:t>
            </a:r>
            <a:br>
              <a:rPr lang="en-US" dirty="0"/>
            </a:br>
            <a:r>
              <a:rPr lang="en-US" dirty="0"/>
              <a:t>Those Jews are called Observant Jews! </a:t>
            </a:r>
          </a:p>
        </p:txBody>
      </p:sp>
      <p:pic>
        <p:nvPicPr>
          <p:cNvPr id="23554" name="Picture 2" descr="C:\Users\James\AppData\Local\Microsoft\Windows\Temporary Internet Files\Content.IE5\CPM6OV9U\MC900241173[1].wmf"/>
          <p:cNvPicPr>
            <a:picLocks noChangeAspect="1" noChangeArrowheads="1"/>
          </p:cNvPicPr>
          <p:nvPr/>
        </p:nvPicPr>
        <p:blipFill>
          <a:blip r:embed="rId2" cstate="print"/>
          <a:srcRect/>
          <a:stretch>
            <a:fillRect/>
          </a:stretch>
        </p:blipFill>
        <p:spPr bwMode="auto">
          <a:xfrm>
            <a:off x="2286000" y="3962400"/>
            <a:ext cx="3886200" cy="2667000"/>
          </a:xfrm>
          <a:prstGeom prst="heart">
            <a:avLst/>
          </a:prstGeom>
          <a:noFill/>
          <a:ln>
            <a:solidFill>
              <a:schemeClr val="accent3">
                <a:lumMod val="60000"/>
                <a:lumOff val="40000"/>
              </a:schemeClr>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537421" cy="5078313"/>
          </a:xfrm>
          <a:prstGeom prst="rect">
            <a:avLst/>
          </a:prstGeom>
          <a:noFill/>
        </p:spPr>
        <p:txBody>
          <a:bodyPr wrap="square" lIns="91440" tIns="45720" rIns="91440" bIns="45720">
            <a:spAutoFit/>
          </a:bodyPr>
          <a:lstStyle/>
          <a:p>
            <a:pPr algn="ctr"/>
            <a:r>
              <a:rPr lang="en-US" sz="5400" b="1" cap="all" spc="0"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God doesn’t command </a:t>
            </a:r>
          </a:p>
          <a:p>
            <a:pPr algn="ctr"/>
            <a:r>
              <a:rPr lang="en-US" sz="54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Christians to keep all the</a:t>
            </a:r>
          </a:p>
          <a:p>
            <a:pPr algn="ctr"/>
            <a:r>
              <a:rPr lang="en-US" sz="5400" b="1" cap="all" spc="0"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Old testament laws</a:t>
            </a:r>
          </a:p>
          <a:p>
            <a:pPr algn="ctr"/>
            <a:r>
              <a:rPr lang="en-US" sz="5400" b="1" cap="all"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Here’s why……..</a:t>
            </a:r>
            <a:endParaRPr lang="en-US" sz="5400" b="1" cap="all" spc="0" dirty="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endParaRPr>
          </a:p>
        </p:txBody>
      </p:sp>
      <p:pic>
        <p:nvPicPr>
          <p:cNvPr id="24578" name="Picture 2" descr="C:\Program Files (x86)\Microsoft Office\MEDIA\CAGCAT10\j0281904.wmf"/>
          <p:cNvPicPr>
            <a:picLocks noChangeAspect="1" noChangeArrowheads="1"/>
          </p:cNvPicPr>
          <p:nvPr/>
        </p:nvPicPr>
        <p:blipFill>
          <a:blip r:embed="rId2" cstate="print"/>
          <a:srcRect/>
          <a:stretch>
            <a:fillRect/>
          </a:stretch>
        </p:blipFill>
        <p:spPr bwMode="auto">
          <a:xfrm>
            <a:off x="7086600" y="228600"/>
            <a:ext cx="1825142" cy="1725473"/>
          </a:xfrm>
          <a:prstGeom prst="rect">
            <a:avLst/>
          </a:prstGeom>
          <a:noFill/>
        </p:spPr>
      </p:pic>
      <p:pic>
        <p:nvPicPr>
          <p:cNvPr id="24579" name="Picture 3" descr="C:\Users\James\AppData\Local\Microsoft\Windows\Temporary Internet Files\Content.IE5\CPM6OV9U\MC900435576[1].wmf"/>
          <p:cNvPicPr>
            <a:picLocks noChangeAspect="1" noChangeArrowheads="1"/>
          </p:cNvPicPr>
          <p:nvPr/>
        </p:nvPicPr>
        <p:blipFill>
          <a:blip r:embed="rId3" cstate="print"/>
          <a:srcRect/>
          <a:stretch>
            <a:fillRect/>
          </a:stretch>
        </p:blipFill>
        <p:spPr bwMode="auto">
          <a:xfrm>
            <a:off x="457200" y="609600"/>
            <a:ext cx="1587500" cy="1708150"/>
          </a:xfrm>
          <a:prstGeom prst="rect">
            <a:avLst/>
          </a:prstGeom>
          <a:noFill/>
        </p:spPr>
      </p:pic>
      <p:pic>
        <p:nvPicPr>
          <p:cNvPr id="24580" name="Picture 4" descr="C:\Users\James\AppData\Local\Microsoft\Windows\Temporary Internet Files\Content.IE5\WQIKYT4G\MC910216977[1].png"/>
          <p:cNvPicPr>
            <a:picLocks noChangeAspect="1" noChangeArrowheads="1"/>
          </p:cNvPicPr>
          <p:nvPr/>
        </p:nvPicPr>
        <p:blipFill>
          <a:blip r:embed="rId4" cstate="print"/>
          <a:srcRect/>
          <a:stretch>
            <a:fillRect/>
          </a:stretch>
        </p:blipFill>
        <p:spPr bwMode="auto">
          <a:xfrm>
            <a:off x="7239000" y="4953000"/>
            <a:ext cx="1905000" cy="1905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Here is Why…….</a:t>
            </a:r>
          </a:p>
        </p:txBody>
      </p:sp>
      <p:sp>
        <p:nvSpPr>
          <p:cNvPr id="3" name="Vertical Text Placeholder 2"/>
          <p:cNvSpPr>
            <a:spLocks noGrp="1"/>
          </p:cNvSpPr>
          <p:nvPr>
            <p:ph type="body" orient="vert" idx="1"/>
          </p:nvPr>
        </p:nvSpPr>
        <p:spPr>
          <a:xfrm rot="16200000">
            <a:off x="2590800" y="-1219200"/>
            <a:ext cx="3962400" cy="9144000"/>
          </a:xfrm>
        </p:spPr>
        <p:txBody>
          <a:bodyPr>
            <a:normAutofit/>
          </a:bodyPr>
          <a:lstStyle/>
          <a:p>
            <a:r>
              <a:rPr lang="en-US" dirty="0">
                <a:solidFill>
                  <a:srgbClr val="FFFF00"/>
                </a:solidFill>
              </a:rPr>
              <a:t>Some are laws about how to sacrifice animals to God, in ceremonies. The are called ceremonial laws. Christians do not observe these laws because Jesus Christ was the last and greatest sacrifice, and so he brought the sacrificial system to an end…… </a:t>
            </a:r>
          </a:p>
        </p:txBody>
      </p:sp>
      <p:pic>
        <p:nvPicPr>
          <p:cNvPr id="24578" name="Picture 2" descr="C:\Users\James\AppData\Local\Microsoft\Windows\Temporary Internet Files\Content.IE5\WQIKYT4G\MC900444690[1].jpg"/>
          <p:cNvPicPr>
            <a:picLocks noChangeAspect="1" noChangeArrowheads="1"/>
          </p:cNvPicPr>
          <p:nvPr/>
        </p:nvPicPr>
        <p:blipFill>
          <a:blip r:embed="rId2" cstate="print"/>
          <a:srcRect/>
          <a:stretch>
            <a:fillRect/>
          </a:stretch>
        </p:blipFill>
        <p:spPr bwMode="auto">
          <a:xfrm>
            <a:off x="2286000" y="4206240"/>
            <a:ext cx="4191000" cy="2506980"/>
          </a:xfrm>
          <a:prstGeom prst="rect">
            <a:avLst/>
          </a:prstGeom>
          <a:noFill/>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1306496" y="-1306496"/>
            <a:ext cx="6531008" cy="9144000"/>
          </a:xfrm>
        </p:spPr>
        <p:txBody>
          <a:bodyPr/>
          <a:lstStyle/>
          <a:p>
            <a:r>
              <a:rPr lang="en-US" dirty="0">
                <a:solidFill>
                  <a:srgbClr val="92D050"/>
                </a:solidFill>
              </a:rPr>
              <a:t>Some are “ Government” type laws, for the Jews to use when they had kings, for example how many lashes to punish someone if he steals somebody’s grain. The Jews do not have kings now, so these laws are not for today.  </a:t>
            </a:r>
          </a:p>
        </p:txBody>
      </p:sp>
      <p:pic>
        <p:nvPicPr>
          <p:cNvPr id="25602" name="Picture 2" descr="C:\Users\James\AppData\Local\Microsoft\Windows\Temporary Internet Files\Content.IE5\WQIKYT4G\MC900056176[1].wmf"/>
          <p:cNvPicPr>
            <a:picLocks noChangeAspect="1" noChangeArrowheads="1"/>
          </p:cNvPicPr>
          <p:nvPr/>
        </p:nvPicPr>
        <p:blipFill>
          <a:blip r:embed="rId2" cstate="print"/>
          <a:srcRect/>
          <a:stretch>
            <a:fillRect/>
          </a:stretch>
        </p:blipFill>
        <p:spPr bwMode="auto">
          <a:xfrm>
            <a:off x="2057400" y="3657600"/>
            <a:ext cx="4800600" cy="256123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a:t>
            </a:r>
            <a:r>
              <a:rPr lang="en-US" dirty="0">
                <a:sym typeface="Wingdings" pitchFamily="2" charset="2"/>
              </a:rPr>
              <a:t>  </a:t>
            </a:r>
            <a:endParaRPr lang="en-US" dirty="0"/>
          </a:p>
        </p:txBody>
      </p:sp>
      <p:sp>
        <p:nvSpPr>
          <p:cNvPr id="3" name="Content Placeholder 2"/>
          <p:cNvSpPr>
            <a:spLocks noGrp="1"/>
          </p:cNvSpPr>
          <p:nvPr>
            <p:ph idx="1"/>
          </p:nvPr>
        </p:nvSpPr>
        <p:spPr/>
        <p:txBody>
          <a:bodyPr>
            <a:normAutofit/>
          </a:bodyPr>
          <a:lstStyle/>
          <a:p>
            <a:r>
              <a:rPr lang="en-US" dirty="0">
                <a:solidFill>
                  <a:srgbClr val="FFFF00"/>
                </a:solidFill>
              </a:rPr>
              <a:t>Some are called moral laws….. Laws about how to lead a moral life. They include the 10 Commandments but there are more besides. </a:t>
            </a:r>
          </a:p>
          <a:p>
            <a:r>
              <a:rPr lang="en-US" dirty="0">
                <a:solidFill>
                  <a:srgbClr val="FFFF00"/>
                </a:solidFill>
              </a:rPr>
              <a:t>For example Micah 6:8 says “This is what the lord requires of you: TO DO JUSTICE AND TO LOVE MERCY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a:t>
            </a:r>
            <a:r>
              <a:rPr lang="en-US" dirty="0">
                <a:sym typeface="Wingdings" pitchFamily="2" charset="2"/>
              </a:rPr>
              <a:t>  </a:t>
            </a:r>
            <a:endParaRPr lang="en-US" dirty="0"/>
          </a:p>
        </p:txBody>
      </p:sp>
      <p:sp>
        <p:nvSpPr>
          <p:cNvPr id="3" name="Content Placeholder 2"/>
          <p:cNvSpPr>
            <a:spLocks noGrp="1"/>
          </p:cNvSpPr>
          <p:nvPr>
            <p:ph idx="1"/>
          </p:nvPr>
        </p:nvSpPr>
        <p:spPr/>
        <p:txBody>
          <a:bodyPr>
            <a:normAutofit/>
          </a:bodyPr>
          <a:lstStyle/>
          <a:p>
            <a:r>
              <a:rPr lang="en-US" dirty="0">
                <a:solidFill>
                  <a:srgbClr val="FFFF00"/>
                </a:solidFill>
              </a:rPr>
              <a:t>God DOES require Christians to keep the “moral” laws. How do we know? </a:t>
            </a:r>
          </a:p>
          <a:p>
            <a:r>
              <a:rPr lang="en-US" dirty="0">
                <a:solidFill>
                  <a:srgbClr val="FFFF00"/>
                </a:solidFill>
              </a:rPr>
              <a:t>Because they are repeated in the New Testament  so we know God means them for 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7467600" cy="4190999"/>
          </a:xfrm>
        </p:spPr>
        <p:txBody>
          <a:bodyPr>
            <a:normAutofit/>
          </a:bodyPr>
          <a:lstStyle/>
          <a:p>
            <a:r>
              <a:rPr lang="en-US" sz="2800" dirty="0"/>
              <a:t>Which commandments are included in this New Testament verse (Luke 18:18-21): </a:t>
            </a:r>
            <a:r>
              <a:rPr lang="en-US" sz="2400" dirty="0"/>
              <a:t> </a:t>
            </a:r>
          </a:p>
          <a:p>
            <a:r>
              <a:rPr lang="en-US" sz="2800" dirty="0">
                <a:solidFill>
                  <a:srgbClr val="FFC000"/>
                </a:solidFill>
              </a:rPr>
              <a:t>A certain ruler asked him, “Good teacher, what must I do to inherit eternal life?”    ….</a:t>
            </a:r>
          </a:p>
          <a:p>
            <a:r>
              <a:rPr lang="en-US" sz="2800" dirty="0">
                <a:solidFill>
                  <a:srgbClr val="FFC000"/>
                </a:solidFill>
              </a:rPr>
              <a:t>Jesus answered. “You know the commandments: ‘You shall not commit adultery, you shall not murder, you shall not steal, you shall not give false testimony, honor your father and mother.” </a:t>
            </a:r>
          </a:p>
          <a:p>
            <a:endParaRPr lang="en-US" sz="2200" dirty="0">
              <a:solidFill>
                <a:srgbClr val="FFC000"/>
              </a:solidFill>
            </a:endParaRPr>
          </a:p>
          <a:p>
            <a:endParaRPr lang="en-US" dirty="0"/>
          </a:p>
        </p:txBody>
      </p:sp>
      <p:pic>
        <p:nvPicPr>
          <p:cNvPr id="24578" name="Picture 2" descr="C:\Program Files (x86)\Microsoft Office\MEDIA\CAGCAT10\j0301252.wmf"/>
          <p:cNvPicPr>
            <a:picLocks noChangeAspect="1" noChangeArrowheads="1"/>
          </p:cNvPicPr>
          <p:nvPr/>
        </p:nvPicPr>
        <p:blipFill>
          <a:blip r:embed="rId2" cstate="print"/>
          <a:srcRect/>
          <a:stretch>
            <a:fillRect/>
          </a:stretch>
        </p:blipFill>
        <p:spPr bwMode="auto">
          <a:xfrm>
            <a:off x="3581400" y="4759147"/>
            <a:ext cx="3658514" cy="209885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Jesus sums up the moral laws this way: </a:t>
            </a:r>
          </a:p>
          <a:p>
            <a:r>
              <a:rPr lang="en-US" dirty="0"/>
              <a:t>Matthew 22:35-40</a:t>
            </a:r>
          </a:p>
          <a:p>
            <a:r>
              <a:rPr lang="en-US" dirty="0">
                <a:solidFill>
                  <a:srgbClr val="FFFF00"/>
                </a:solidFill>
              </a:rPr>
              <a:t>One of them, an expert in the law, tested him with this question: “Teacher, which is the greatest commandment in the Law?” </a:t>
            </a:r>
          </a:p>
          <a:p>
            <a:r>
              <a:rPr lang="en-US" dirty="0">
                <a:solidFill>
                  <a:srgbClr val="FFFF00"/>
                </a:solidFill>
              </a:rPr>
              <a:t>Jesus replied: “‘Love the Lord your God with all your heart and with all your soul and with all your mind.’ This is the first and greatest commandment.  And the second is like it: ‘Love your neighbor as yourself.’”</a:t>
            </a:r>
          </a:p>
          <a:p>
            <a:endParaRPr lang="en-US" dirty="0"/>
          </a:p>
        </p:txBody>
      </p:sp>
      <p:pic>
        <p:nvPicPr>
          <p:cNvPr id="25602" name="Picture 2" descr="C:\Users\James\AppData\Local\Microsoft\Windows\Temporary Internet Files\Content.IE5\XOP44VFH\MC900351700[1].wmf"/>
          <p:cNvPicPr>
            <a:picLocks noChangeAspect="1" noChangeArrowheads="1"/>
          </p:cNvPicPr>
          <p:nvPr/>
        </p:nvPicPr>
        <p:blipFill>
          <a:blip r:embed="rId2" cstate="print"/>
          <a:srcRect/>
          <a:stretch>
            <a:fillRect/>
          </a:stretch>
        </p:blipFill>
        <p:spPr bwMode="auto">
          <a:xfrm>
            <a:off x="7315200" y="228600"/>
            <a:ext cx="1584356" cy="179560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r>
              <a:rPr lang="en-US" dirty="0"/>
              <a:t>Written by Jim Found</a:t>
            </a:r>
          </a:p>
          <a:p>
            <a:r>
              <a:rPr lang="en-US" dirty="0"/>
              <a:t>Design by Lizzy O</a:t>
            </a:r>
          </a:p>
          <a:p>
            <a:endParaRPr lang="en-US" dirty="0"/>
          </a:p>
          <a:p>
            <a:r>
              <a:rPr lang="en-US" dirty="0"/>
              <a:t>Copyright notice: The pictures are from </a:t>
            </a:r>
            <a:r>
              <a:rPr lang="en-US" dirty="0" err="1"/>
              <a:t>Microcoft</a:t>
            </a:r>
            <a:r>
              <a:rPr lang="en-US" dirty="0"/>
              <a:t> Word </a:t>
            </a:r>
            <a:r>
              <a:rPr lang="en-US"/>
              <a:t>clip art.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16D5-0D71-219F-2BCC-0EC740EEB9F4}"/>
              </a:ext>
            </a:extLst>
          </p:cNvPr>
          <p:cNvSpPr>
            <a:spLocks noGrp="1"/>
          </p:cNvSpPr>
          <p:nvPr>
            <p:ph type="title"/>
          </p:nvPr>
        </p:nvSpPr>
        <p:spPr/>
        <p:txBody>
          <a:bodyPr/>
          <a:lstStyle/>
          <a:p>
            <a:r>
              <a:rPr lang="en-US" dirty="0"/>
              <a:t>Only one of the ten</a:t>
            </a:r>
          </a:p>
        </p:txBody>
      </p:sp>
      <p:sp>
        <p:nvSpPr>
          <p:cNvPr id="3" name="Content Placeholder 2">
            <a:extLst>
              <a:ext uri="{FF2B5EF4-FFF2-40B4-BE49-F238E27FC236}">
                <a16:creationId xmlns:a16="http://schemas.microsoft.com/office/drawing/2014/main" id="{B9E19CF5-B525-CE0F-480E-D81364EDF619}"/>
              </a:ext>
            </a:extLst>
          </p:cNvPr>
          <p:cNvSpPr>
            <a:spLocks noGrp="1"/>
          </p:cNvSpPr>
          <p:nvPr>
            <p:ph idx="1"/>
          </p:nvPr>
        </p:nvSpPr>
        <p:spPr/>
        <p:txBody>
          <a:bodyPr/>
          <a:lstStyle/>
          <a:p>
            <a:r>
              <a:rPr lang="en-US" dirty="0"/>
              <a:t>Is not repeated in the New Testament.</a:t>
            </a:r>
            <a:br>
              <a:rPr lang="en-US" dirty="0"/>
            </a:br>
            <a:r>
              <a:rPr lang="en-US" dirty="0"/>
              <a:t>About Saturday, Colossians 2:16 says:</a:t>
            </a:r>
          </a:p>
          <a:p>
            <a:r>
              <a:rPr lang="en-US" dirty="0"/>
              <a:t>Do not let anyone judge you in regard to … a sabbath day.</a:t>
            </a:r>
            <a:br>
              <a:rPr lang="en-US" dirty="0"/>
            </a:br>
            <a:r>
              <a:rPr lang="en-US" dirty="0"/>
              <a:t>Verse 17 adds “these are a shadow of the things to come, but the reality is found in Christ</a:t>
            </a:r>
          </a:p>
        </p:txBody>
      </p:sp>
    </p:spTree>
    <p:extLst>
      <p:ext uri="{BB962C8B-B14F-4D97-AF65-F5344CB8AC3E}">
        <p14:creationId xmlns:p14="http://schemas.microsoft.com/office/powerpoint/2010/main" val="64720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shall not steal</a:t>
            </a:r>
          </a:p>
        </p:txBody>
      </p:sp>
      <p:sp>
        <p:nvSpPr>
          <p:cNvPr id="5" name="Content Placeholder 4"/>
          <p:cNvSpPr>
            <a:spLocks noGrp="1"/>
          </p:cNvSpPr>
          <p:nvPr>
            <p:ph idx="1"/>
          </p:nvPr>
        </p:nvSpPr>
        <p:spPr/>
        <p:txBody>
          <a:bodyPr/>
          <a:lstStyle/>
          <a:p>
            <a:r>
              <a:rPr lang="en-US" dirty="0"/>
              <a:t>The New Testament repeats this law:</a:t>
            </a:r>
          </a:p>
          <a:p>
            <a:r>
              <a:rPr lang="en-US" dirty="0"/>
              <a:t>Ephesians 4:28</a:t>
            </a:r>
          </a:p>
          <a:p>
            <a:r>
              <a:rPr lang="en-US" dirty="0"/>
              <a:t>Those who are stealing must stop stealing and start working. They should earn an honest living for themselves. Then they will have something to share with those who are poor.</a:t>
            </a:r>
          </a:p>
          <a:p>
            <a:r>
              <a:rPr lang="en-US" dirty="0"/>
              <a:t>New Century Version</a:t>
            </a:r>
          </a:p>
          <a:p>
            <a:endParaRPr lang="en-US" dirty="0"/>
          </a:p>
        </p:txBody>
      </p:sp>
      <p:pic>
        <p:nvPicPr>
          <p:cNvPr id="1034" name="Picture 10" descr="C:\Users\James\AppData\Local\Microsoft\Windows\Temporary Internet Files\Content.IE5\XOP44VFH\MC900196308[1].wmf"/>
          <p:cNvPicPr>
            <a:picLocks noChangeAspect="1" noChangeArrowheads="1"/>
          </p:cNvPicPr>
          <p:nvPr/>
        </p:nvPicPr>
        <p:blipFill>
          <a:blip r:embed="rId2" cstate="print"/>
          <a:srcRect/>
          <a:stretch>
            <a:fillRect/>
          </a:stretch>
        </p:blipFill>
        <p:spPr bwMode="auto">
          <a:xfrm>
            <a:off x="5943600" y="4495800"/>
            <a:ext cx="1552651" cy="1725473"/>
          </a:xfrm>
          <a:prstGeom prst="rect">
            <a:avLst/>
          </a:prstGeom>
          <a:noFill/>
        </p:spPr>
      </p:pic>
      <p:sp>
        <p:nvSpPr>
          <p:cNvPr id="7" name="&quot;No&quot; Symbol 6"/>
          <p:cNvSpPr/>
          <p:nvPr/>
        </p:nvSpPr>
        <p:spPr>
          <a:xfrm>
            <a:off x="6781800" y="228600"/>
            <a:ext cx="1600200" cy="167640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C9D6-FF2E-7F64-7F81-BDF8A75CBDAF}"/>
              </a:ext>
            </a:extLst>
          </p:cNvPr>
          <p:cNvSpPr>
            <a:spLocks noGrp="1"/>
          </p:cNvSpPr>
          <p:nvPr>
            <p:ph type="title"/>
          </p:nvPr>
        </p:nvSpPr>
        <p:spPr/>
        <p:txBody>
          <a:bodyPr/>
          <a:lstStyle/>
          <a:p>
            <a:r>
              <a:rPr lang="en-US" dirty="0"/>
              <a:t>Its not wrong</a:t>
            </a:r>
          </a:p>
        </p:txBody>
      </p:sp>
      <p:sp>
        <p:nvSpPr>
          <p:cNvPr id="3" name="Content Placeholder 2">
            <a:extLst>
              <a:ext uri="{FF2B5EF4-FFF2-40B4-BE49-F238E27FC236}">
                <a16:creationId xmlns:a16="http://schemas.microsoft.com/office/drawing/2014/main" id="{E8B561C6-8E5A-32C8-AC24-D9D83C95B7A4}"/>
              </a:ext>
            </a:extLst>
          </p:cNvPr>
          <p:cNvSpPr>
            <a:spLocks noGrp="1"/>
          </p:cNvSpPr>
          <p:nvPr>
            <p:ph idx="1"/>
          </p:nvPr>
        </p:nvSpPr>
        <p:spPr/>
        <p:txBody>
          <a:bodyPr/>
          <a:lstStyle/>
          <a:p>
            <a:r>
              <a:rPr lang="en-US" dirty="0"/>
              <a:t>To worship on Saturday, because your church is free to worship on any day.</a:t>
            </a:r>
          </a:p>
          <a:p>
            <a:endParaRPr lang="en-US" dirty="0"/>
          </a:p>
          <a:p>
            <a:r>
              <a:rPr lang="en-US" dirty="0"/>
              <a:t>But we don’t tell people that they are disobeying God if they don’t worship on Saturday.</a:t>
            </a:r>
          </a:p>
        </p:txBody>
      </p:sp>
    </p:spTree>
    <p:extLst>
      <p:ext uri="{BB962C8B-B14F-4D97-AF65-F5344CB8AC3E}">
        <p14:creationId xmlns:p14="http://schemas.microsoft.com/office/powerpoint/2010/main" val="310202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shall not steal</a:t>
            </a:r>
          </a:p>
        </p:txBody>
      </p:sp>
      <p:sp>
        <p:nvSpPr>
          <p:cNvPr id="5" name="Content Placeholder 4"/>
          <p:cNvSpPr>
            <a:spLocks noGrp="1"/>
          </p:cNvSpPr>
          <p:nvPr>
            <p:ph idx="1"/>
          </p:nvPr>
        </p:nvSpPr>
        <p:spPr/>
        <p:txBody>
          <a:bodyPr/>
          <a:lstStyle/>
          <a:p>
            <a:r>
              <a:rPr lang="en-US" dirty="0"/>
              <a:t>Therefore  Martin Luther explains:</a:t>
            </a:r>
          </a:p>
          <a:p>
            <a:r>
              <a:rPr lang="en-US" dirty="0"/>
              <a:t>Do not take other people’s money or possessions</a:t>
            </a:r>
            <a:r>
              <a:rPr lang="en-US"/>
              <a:t>, or </a:t>
            </a:r>
            <a:r>
              <a:rPr lang="en-US" dirty="0"/>
              <a:t>get them in any dishonest way. Help them to </a:t>
            </a:r>
            <a:br>
              <a:rPr lang="en-US" dirty="0"/>
            </a:br>
            <a:r>
              <a:rPr lang="en-US" dirty="0"/>
              <a:t>improve and protect their possessions .</a:t>
            </a:r>
          </a:p>
        </p:txBody>
      </p:sp>
      <p:pic>
        <p:nvPicPr>
          <p:cNvPr id="1034" name="Picture 10" descr="C:\Users\James\AppData\Local\Microsoft\Windows\Temporary Internet Files\Content.IE5\XOP44VFH\MC900196308[1].wmf"/>
          <p:cNvPicPr>
            <a:picLocks noChangeAspect="1" noChangeArrowheads="1"/>
          </p:cNvPicPr>
          <p:nvPr/>
        </p:nvPicPr>
        <p:blipFill>
          <a:blip r:embed="rId2" cstate="print"/>
          <a:srcRect/>
          <a:stretch>
            <a:fillRect/>
          </a:stretch>
        </p:blipFill>
        <p:spPr bwMode="auto">
          <a:xfrm>
            <a:off x="6553200" y="4419600"/>
            <a:ext cx="1552651" cy="1725473"/>
          </a:xfrm>
          <a:prstGeom prst="rect">
            <a:avLst/>
          </a:prstGeom>
          <a:noFill/>
        </p:spPr>
      </p:pic>
      <p:sp>
        <p:nvSpPr>
          <p:cNvPr id="7" name="&quot;No&quot; Symbol 6"/>
          <p:cNvSpPr/>
          <p:nvPr/>
        </p:nvSpPr>
        <p:spPr>
          <a:xfrm>
            <a:off x="6781800" y="4343400"/>
            <a:ext cx="1600200" cy="1676400"/>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 continues:</a:t>
            </a:r>
          </a:p>
        </p:txBody>
      </p:sp>
      <p:sp>
        <p:nvSpPr>
          <p:cNvPr id="3" name="Content Placeholder 2"/>
          <p:cNvSpPr>
            <a:spLocks noGrp="1"/>
          </p:cNvSpPr>
          <p:nvPr>
            <p:ph idx="1"/>
          </p:nvPr>
        </p:nvSpPr>
        <p:spPr/>
        <p:txBody>
          <a:bodyPr/>
          <a:lstStyle/>
          <a:p>
            <a:r>
              <a:rPr lang="en-US" dirty="0"/>
              <a:t>Do this out of fear for God,</a:t>
            </a:r>
          </a:p>
          <a:p>
            <a:r>
              <a:rPr lang="en-US" dirty="0"/>
              <a:t> and showing your love for God.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Situation #1</a:t>
            </a:r>
          </a:p>
        </p:txBody>
      </p:sp>
      <p:sp>
        <p:nvSpPr>
          <p:cNvPr id="3" name="Content Placeholder 2"/>
          <p:cNvSpPr>
            <a:spLocks noGrp="1"/>
          </p:cNvSpPr>
          <p:nvPr>
            <p:ph idx="1"/>
          </p:nvPr>
        </p:nvSpPr>
        <p:spPr/>
        <p:txBody>
          <a:bodyPr/>
          <a:lstStyle/>
          <a:p>
            <a:r>
              <a:rPr lang="en-US" dirty="0"/>
              <a:t>Walking in Walmart – there’s a candy bar  that fell on the floor – as I pick it up, I’ll just remove the cover and slip the candy in my pocket – that way there won’t be any warning signal when I walk out. What do you think?</a:t>
            </a:r>
          </a:p>
          <a:p>
            <a:endParaRPr lang="en-US" dirty="0"/>
          </a:p>
        </p:txBody>
      </p:sp>
      <p:pic>
        <p:nvPicPr>
          <p:cNvPr id="28674" name="Picture 2" descr="C:\Users\James\AppData\Local\Microsoft\Windows\Temporary Internet Files\Content.IE5\8R0EQYJO\MC900088990[1].wmf"/>
          <p:cNvPicPr>
            <a:picLocks noChangeAspect="1" noChangeArrowheads="1"/>
          </p:cNvPicPr>
          <p:nvPr/>
        </p:nvPicPr>
        <p:blipFill>
          <a:blip r:embed="rId3" cstate="print"/>
          <a:srcRect/>
          <a:stretch>
            <a:fillRect/>
          </a:stretch>
        </p:blipFill>
        <p:spPr bwMode="auto">
          <a:xfrm>
            <a:off x="6705600" y="4038600"/>
            <a:ext cx="1752600" cy="259216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Situation #2</a:t>
            </a:r>
          </a:p>
        </p:txBody>
      </p:sp>
      <p:sp>
        <p:nvSpPr>
          <p:cNvPr id="3" name="Content Placeholder 2"/>
          <p:cNvSpPr>
            <a:spLocks noGrp="1"/>
          </p:cNvSpPr>
          <p:nvPr>
            <p:ph idx="1"/>
          </p:nvPr>
        </p:nvSpPr>
        <p:spPr/>
        <p:txBody>
          <a:bodyPr/>
          <a:lstStyle/>
          <a:p>
            <a:r>
              <a:rPr lang="en-US" dirty="0"/>
              <a:t>I’m working behind the counter at Taco Bell – here comes my friend from school, maybe I can give him a little help – here, take this large drink cup instead of the regular size one, no one will know. I hope this guy will like me more!</a:t>
            </a:r>
          </a:p>
          <a:p>
            <a:endParaRPr lang="en-US" dirty="0"/>
          </a:p>
        </p:txBody>
      </p:sp>
      <p:pic>
        <p:nvPicPr>
          <p:cNvPr id="27650" name="Picture 2" descr="C:\Users\James\AppData\Local\Microsoft\Windows\Temporary Internet Files\Content.IE5\NHUIB8LK\MC900432641[1].png"/>
          <p:cNvPicPr>
            <a:picLocks noChangeAspect="1" noChangeArrowheads="1"/>
          </p:cNvPicPr>
          <p:nvPr/>
        </p:nvPicPr>
        <p:blipFill>
          <a:blip r:embed="rId2" cstate="print"/>
          <a:srcRect/>
          <a:stretch>
            <a:fillRect/>
          </a:stretch>
        </p:blipFill>
        <p:spPr bwMode="auto">
          <a:xfrm>
            <a:off x="7315200" y="533400"/>
            <a:ext cx="2285714" cy="2285714"/>
          </a:xfrm>
          <a:prstGeom prst="rect">
            <a:avLst/>
          </a:prstGeom>
          <a:noFill/>
        </p:spPr>
      </p:pic>
      <p:pic>
        <p:nvPicPr>
          <p:cNvPr id="27651" name="Picture 3" descr="C:\Users\James\AppData\Local\Microsoft\Windows\Temporary Internet Files\Content.IE5\8R0EQYJO\MC900048784[1].wmf"/>
          <p:cNvPicPr>
            <a:picLocks noChangeAspect="1" noChangeArrowheads="1"/>
          </p:cNvPicPr>
          <p:nvPr/>
        </p:nvPicPr>
        <p:blipFill>
          <a:blip r:embed="rId3" cstate="print"/>
          <a:srcRect/>
          <a:stretch>
            <a:fillRect/>
          </a:stretch>
        </p:blipFill>
        <p:spPr bwMode="auto">
          <a:xfrm>
            <a:off x="1066800" y="4495800"/>
            <a:ext cx="1828800" cy="184849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 #3</a:t>
            </a:r>
          </a:p>
        </p:txBody>
      </p:sp>
      <p:sp>
        <p:nvSpPr>
          <p:cNvPr id="3" name="Content Placeholder 2"/>
          <p:cNvSpPr>
            <a:spLocks noGrp="1"/>
          </p:cNvSpPr>
          <p:nvPr>
            <p:ph idx="1"/>
          </p:nvPr>
        </p:nvSpPr>
        <p:spPr/>
        <p:txBody>
          <a:bodyPr/>
          <a:lstStyle/>
          <a:p>
            <a:r>
              <a:rPr lang="en-US" dirty="0"/>
              <a:t>I really need to do well on this test, but I don’t have enough good answers to pass yet. The teacher’s back is turned, so I think I’ll just peek at the paper across the aisle from me. </a:t>
            </a:r>
          </a:p>
        </p:txBody>
      </p:sp>
      <p:pic>
        <p:nvPicPr>
          <p:cNvPr id="25602" name="Picture 2" descr="C:\Users\James\AppData\Local\Microsoft\Windows\Temporary Internet Files\Content.IE5\NHUIB8LK\MP900439403[1].jpg"/>
          <p:cNvPicPr>
            <a:picLocks noChangeAspect="1" noChangeArrowheads="1"/>
          </p:cNvPicPr>
          <p:nvPr/>
        </p:nvPicPr>
        <p:blipFill>
          <a:blip r:embed="rId2" cstate="print"/>
          <a:srcRect/>
          <a:stretch>
            <a:fillRect/>
          </a:stretch>
        </p:blipFill>
        <p:spPr bwMode="auto">
          <a:xfrm>
            <a:off x="2667000" y="4038600"/>
            <a:ext cx="3733800" cy="249275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 #4</a:t>
            </a:r>
          </a:p>
        </p:txBody>
      </p:sp>
      <p:sp>
        <p:nvSpPr>
          <p:cNvPr id="3" name="Content Placeholder 2"/>
          <p:cNvSpPr>
            <a:spLocks noGrp="1"/>
          </p:cNvSpPr>
          <p:nvPr>
            <p:ph idx="1"/>
          </p:nvPr>
        </p:nvSpPr>
        <p:spPr/>
        <p:txBody>
          <a:bodyPr/>
          <a:lstStyle/>
          <a:p>
            <a:r>
              <a:rPr lang="en-US" dirty="0"/>
              <a:t>Yesterday I found a 10 dollar bill on the ground and my sister claims that it is hers! No way am I giving it to her!</a:t>
            </a:r>
          </a:p>
        </p:txBody>
      </p:sp>
      <p:pic>
        <p:nvPicPr>
          <p:cNvPr id="24578" name="Picture 2" descr="C:\Program Files (x86)\Microsoft Office\MEDIA\CAGCAT10\j0222015.wmf"/>
          <p:cNvPicPr>
            <a:picLocks noChangeAspect="1" noChangeArrowheads="1"/>
          </p:cNvPicPr>
          <p:nvPr/>
        </p:nvPicPr>
        <p:blipFill>
          <a:blip r:embed="rId2" cstate="print"/>
          <a:srcRect/>
          <a:stretch>
            <a:fillRect/>
          </a:stretch>
        </p:blipFill>
        <p:spPr bwMode="auto">
          <a:xfrm>
            <a:off x="2438400" y="3048000"/>
            <a:ext cx="3222950" cy="32345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End of Commandment 7 </a:t>
            </a:r>
          </a:p>
          <a:p>
            <a:r>
              <a:rPr lang="en-US" dirty="0"/>
              <a:t>Now for some background</a:t>
            </a:r>
          </a:p>
        </p:txBody>
      </p:sp>
      <p:pic>
        <p:nvPicPr>
          <p:cNvPr id="2056" name="Picture 8" descr="C:\Users\James\AppData\Local\Microsoft\Windows\Temporary Internet Files\Content.IE5\WQIKYT4G\MC900440432[1].wmf"/>
          <p:cNvPicPr>
            <a:picLocks noChangeAspect="1" noChangeArrowheads="1"/>
          </p:cNvPicPr>
          <p:nvPr/>
        </p:nvPicPr>
        <p:blipFill>
          <a:blip r:embed="rId2" cstate="print"/>
          <a:srcRect/>
          <a:stretch>
            <a:fillRect/>
          </a:stretch>
        </p:blipFill>
        <p:spPr bwMode="auto">
          <a:xfrm>
            <a:off x="2057400" y="2819400"/>
            <a:ext cx="4355188" cy="3171825"/>
          </a:xfrm>
          <a:prstGeom prst="rect">
            <a:avLst/>
          </a:prstGeom>
          <a:noFill/>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319</TotalTime>
  <Words>836</Words>
  <Application>Microsoft Macintosh PowerPoint</Application>
  <PresentationFormat>On-screen Show (4:3)</PresentationFormat>
  <Paragraphs>64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Book</vt:lpstr>
      <vt:lpstr>Wingdings 2</vt:lpstr>
      <vt:lpstr>Technic</vt:lpstr>
      <vt:lpstr>The 7th Commandment:  You shall not steal. !!!!!   Exodus 20:15</vt:lpstr>
      <vt:lpstr>You shall not steal</vt:lpstr>
      <vt:lpstr>You shall not steal</vt:lpstr>
      <vt:lpstr>Luther continues:</vt:lpstr>
      <vt:lpstr>Situation #1</vt:lpstr>
      <vt:lpstr> Situation #2</vt:lpstr>
      <vt:lpstr>Situation #3</vt:lpstr>
      <vt:lpstr>Situation #4</vt:lpstr>
      <vt:lpstr>PowerPoint Presentation</vt:lpstr>
      <vt:lpstr> MORE ABOUT LAWS</vt:lpstr>
      <vt:lpstr>PowerPoint Presentation</vt:lpstr>
      <vt:lpstr>Here is Why…….</vt:lpstr>
      <vt:lpstr>PowerPoint Presentation</vt:lpstr>
      <vt:lpstr>BUT…….   </vt:lpstr>
      <vt:lpstr>SO…….   </vt:lpstr>
      <vt:lpstr>PowerPoint Presentation</vt:lpstr>
      <vt:lpstr>PowerPoint Presentation</vt:lpstr>
      <vt:lpstr>The End</vt:lpstr>
      <vt:lpstr>Only one of the ten</vt:lpstr>
      <vt:lpstr>Its not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Found</cp:lastModifiedBy>
  <cp:revision>61</cp:revision>
  <dcterms:created xsi:type="dcterms:W3CDTF">2010-11-21T23:51:01Z</dcterms:created>
  <dcterms:modified xsi:type="dcterms:W3CDTF">2024-01-31T02:55:24Z</dcterms:modified>
</cp:coreProperties>
</file>