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5" r:id="rId3"/>
    <p:sldId id="286" r:id="rId4"/>
    <p:sldId id="287" r:id="rId5"/>
    <p:sldId id="256" r:id="rId6"/>
    <p:sldId id="280" r:id="rId7"/>
    <p:sldId id="258" r:id="rId8"/>
    <p:sldId id="260" r:id="rId9"/>
    <p:sldId id="282" r:id="rId10"/>
    <p:sldId id="283" r:id="rId11"/>
    <p:sldId id="279" r:id="rId12"/>
    <p:sldId id="284" r:id="rId13"/>
    <p:sldId id="262" r:id="rId14"/>
    <p:sldId id="270" r:id="rId15"/>
    <p:sldId id="271" r:id="rId16"/>
    <p:sldId id="272" r:id="rId17"/>
    <p:sldId id="273" r:id="rId18"/>
    <p:sldId id="274" r:id="rId19"/>
    <p:sldId id="275"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29" autoAdjust="0"/>
    <p:restoredTop sz="86449" autoAdjust="0"/>
  </p:normalViewPr>
  <p:slideViewPr>
    <p:cSldViewPr>
      <p:cViewPr varScale="1">
        <p:scale>
          <a:sx n="95" d="100"/>
          <a:sy n="95" d="100"/>
        </p:scale>
        <p:origin x="1784" y="176"/>
      </p:cViewPr>
      <p:guideLst>
        <p:guide orient="horz" pos="2160"/>
        <p:guide pos="2880"/>
      </p:guideLst>
    </p:cSldViewPr>
  </p:slideViewPr>
  <p:outlineViewPr>
    <p:cViewPr>
      <p:scale>
        <a:sx n="33" d="100"/>
        <a:sy n="33" d="100"/>
      </p:scale>
      <p:origin x="48" y="80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82277E5-7E8B-455D-A88C-38BEF9BFECEA}" type="datetimeFigureOut">
              <a:rPr lang="en-US" smtClean="0"/>
              <a:pPr/>
              <a:t>1/31/24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143641D-9C7D-48C4-A93B-B5E96137090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2277E5-7E8B-455D-A88C-38BEF9BFECEA}" type="datetimeFigureOut">
              <a:rPr lang="en-US" smtClean="0"/>
              <a:pPr/>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3641D-9C7D-48C4-A93B-B5E9613709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2277E5-7E8B-455D-A88C-38BEF9BFECEA}" type="datetimeFigureOut">
              <a:rPr lang="en-US" smtClean="0"/>
              <a:pPr/>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3641D-9C7D-48C4-A93B-B5E9613709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2277E5-7E8B-455D-A88C-38BEF9BFECEA}" type="datetimeFigureOut">
              <a:rPr lang="en-US" smtClean="0"/>
              <a:pPr/>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3641D-9C7D-48C4-A93B-B5E9613709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82277E5-7E8B-455D-A88C-38BEF9BFECEA}" type="datetimeFigureOut">
              <a:rPr lang="en-US" smtClean="0"/>
              <a:pPr/>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3641D-9C7D-48C4-A93B-B5E96137090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2277E5-7E8B-455D-A88C-38BEF9BFECEA}" type="datetimeFigureOut">
              <a:rPr lang="en-US" smtClean="0"/>
              <a:pPr/>
              <a:t>1/31/24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3641D-9C7D-48C4-A93B-B5E9613709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82277E5-7E8B-455D-A88C-38BEF9BFECEA}" type="datetimeFigureOut">
              <a:rPr lang="en-US" smtClean="0"/>
              <a:pPr/>
              <a:t>1/31/24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43641D-9C7D-48C4-A93B-B5E9613709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82277E5-7E8B-455D-A88C-38BEF9BFECEA}" type="datetimeFigureOut">
              <a:rPr lang="en-US" smtClean="0"/>
              <a:pPr/>
              <a:t>1/31/24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43641D-9C7D-48C4-A93B-B5E9613709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277E5-7E8B-455D-A88C-38BEF9BFECEA}" type="datetimeFigureOut">
              <a:rPr lang="en-US" smtClean="0"/>
              <a:pPr/>
              <a:t>1/31/24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43641D-9C7D-48C4-A93B-B5E9613709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2277E5-7E8B-455D-A88C-38BEF9BFECEA}" type="datetimeFigureOut">
              <a:rPr lang="en-US" smtClean="0"/>
              <a:pPr/>
              <a:t>1/31/24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3641D-9C7D-48C4-A93B-B5E9613709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82277E5-7E8B-455D-A88C-38BEF9BFECEA}" type="datetimeFigureOut">
              <a:rPr lang="en-US" smtClean="0"/>
              <a:pPr/>
              <a:t>1/31/24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43641D-9C7D-48C4-A93B-B5E96137090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2277E5-7E8B-455D-A88C-38BEF9BFECEA}" type="datetimeFigureOut">
              <a:rPr lang="en-US" smtClean="0"/>
              <a:pPr/>
              <a:t>1/31/24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43641D-9C7D-48C4-A93B-B5E96137090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endParaRPr lang="en-US" sz="1600" dirty="0"/>
          </a:p>
        </p:txBody>
      </p:sp>
      <p:sp>
        <p:nvSpPr>
          <p:cNvPr id="9" name="Text Placeholder 8"/>
          <p:cNvSpPr>
            <a:spLocks noGrp="1"/>
          </p:cNvSpPr>
          <p:nvPr>
            <p:ph type="body" idx="2"/>
          </p:nvPr>
        </p:nvSpPr>
        <p:spPr/>
        <p:txBody>
          <a:bodyPr>
            <a:normAutofit fontScale="92500" lnSpcReduction="20000"/>
          </a:bodyPr>
          <a:lstStyle/>
          <a:p>
            <a:endParaRPr lang="en-US" dirty="0"/>
          </a:p>
          <a:p>
            <a:endParaRPr lang="en-US" dirty="0"/>
          </a:p>
          <a:p>
            <a:endParaRPr lang="en-US" dirty="0"/>
          </a:p>
          <a:p>
            <a:endParaRPr lang="en-US" dirty="0"/>
          </a:p>
          <a:p>
            <a:r>
              <a:rPr lang="en-US" sz="4000" dirty="0"/>
              <a:t>The Ninth </a:t>
            </a:r>
            <a:br>
              <a:rPr lang="en-US" sz="4000" dirty="0"/>
            </a:br>
            <a:r>
              <a:rPr lang="en-US" sz="4000" dirty="0"/>
              <a:t>and Tenth Command-</a:t>
            </a:r>
            <a:r>
              <a:rPr lang="en-US" sz="4000" dirty="0" err="1"/>
              <a:t>ments</a:t>
            </a:r>
            <a:endParaRPr lang="en-US" sz="4000" dirty="0"/>
          </a:p>
          <a:p>
            <a:endParaRPr lang="en-US" dirty="0"/>
          </a:p>
          <a:p>
            <a:endParaRPr lang="en-US" dirty="0"/>
          </a:p>
          <a:p>
            <a:endParaRPr lang="en-US" dirty="0"/>
          </a:p>
          <a:p>
            <a:endParaRPr lang="en-US" dirty="0"/>
          </a:p>
          <a:p>
            <a:endParaRPr lang="en-US" dirty="0"/>
          </a:p>
          <a:p>
            <a:r>
              <a:rPr lang="en-US" dirty="0"/>
              <a:t>http://tracksuitceo.files.wordpress.com/2007/07/10-commandments-of-supporting-your-family.jpg</a:t>
            </a:r>
          </a:p>
        </p:txBody>
      </p:sp>
      <p:pic>
        <p:nvPicPr>
          <p:cNvPr id="10" name="Content Placeholder 9" descr="10-commandments-of-supporting-your-family[1].jpg"/>
          <p:cNvPicPr>
            <a:picLocks noGrp="1" noChangeAspect="1"/>
          </p:cNvPicPr>
          <p:nvPr>
            <p:ph sz="half" idx="1"/>
          </p:nvPr>
        </p:nvPicPr>
        <p:blipFill>
          <a:blip r:embed="rId2" cstate="print"/>
          <a:stretch>
            <a:fillRect/>
          </a:stretch>
        </p:blipFill>
        <p:spPr>
          <a:xfrm>
            <a:off x="4987925" y="2430780"/>
            <a:ext cx="2286000" cy="306324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Coveting is not just about “stuff”</a:t>
            </a:r>
          </a:p>
        </p:txBody>
      </p:sp>
      <p:sp>
        <p:nvSpPr>
          <p:cNvPr id="3" name="Content Placeholder 2"/>
          <p:cNvSpPr>
            <a:spLocks noGrp="1"/>
          </p:cNvSpPr>
          <p:nvPr>
            <p:ph idx="1"/>
          </p:nvPr>
        </p:nvSpPr>
        <p:spPr/>
        <p:txBody>
          <a:bodyPr/>
          <a:lstStyle/>
          <a:p>
            <a:r>
              <a:rPr lang="en-US" dirty="0"/>
              <a:t>Do you know people who are jealous of others’ ---</a:t>
            </a:r>
          </a:p>
          <a:p>
            <a:endParaRPr lang="en-US" dirty="0"/>
          </a:p>
          <a:p>
            <a:r>
              <a:rPr lang="en-US" dirty="0"/>
              <a:t>Popularity?</a:t>
            </a:r>
          </a:p>
          <a:p>
            <a:r>
              <a:rPr lang="en-US" dirty="0"/>
              <a:t>Abilities?</a:t>
            </a:r>
          </a:p>
          <a:p>
            <a:r>
              <a:rPr lang="en-US" dirty="0"/>
              <a:t>Family life?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avoid coveting …</a:t>
            </a:r>
          </a:p>
        </p:txBody>
      </p:sp>
      <p:sp>
        <p:nvSpPr>
          <p:cNvPr id="3" name="Content Placeholder 2"/>
          <p:cNvSpPr>
            <a:spLocks noGrp="1"/>
          </p:cNvSpPr>
          <p:nvPr>
            <p:ph idx="1"/>
          </p:nvPr>
        </p:nvSpPr>
        <p:spPr/>
        <p:txBody>
          <a:bodyPr>
            <a:normAutofit/>
          </a:bodyPr>
          <a:lstStyle/>
          <a:p>
            <a:r>
              <a:rPr lang="en-US" sz="3200" dirty="0"/>
              <a:t>By being content. The Bible says:</a:t>
            </a:r>
          </a:p>
          <a:p>
            <a:endParaRPr lang="en-US" sz="3200" dirty="0"/>
          </a:p>
          <a:p>
            <a:r>
              <a:rPr lang="en-US" sz="3200" dirty="0"/>
              <a:t>Let your way of life be free from the love of money, and be content with what you have, </a:t>
            </a:r>
          </a:p>
          <a:p>
            <a:r>
              <a:rPr lang="en-US" sz="3200" dirty="0"/>
              <a:t>For God has said …</a:t>
            </a:r>
          </a:p>
          <a:p>
            <a:r>
              <a:rPr lang="en-US" sz="3200" dirty="0"/>
              <a:t>I WILL NEVER LEAVE YOU, </a:t>
            </a:r>
          </a:p>
          <a:p>
            <a:r>
              <a:rPr lang="en-US" sz="3200" dirty="0"/>
              <a:t>I WILL NEVER FORSAKE YOU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squash your coveting </a:t>
            </a:r>
          </a:p>
        </p:txBody>
      </p:sp>
      <p:sp>
        <p:nvSpPr>
          <p:cNvPr id="3" name="Content Placeholder 2"/>
          <p:cNvSpPr>
            <a:spLocks noGrp="1"/>
          </p:cNvSpPr>
          <p:nvPr>
            <p:ph idx="1"/>
          </p:nvPr>
        </p:nvSpPr>
        <p:spPr/>
        <p:txBody>
          <a:bodyPr/>
          <a:lstStyle/>
          <a:p>
            <a:r>
              <a:rPr lang="en-US" dirty="0"/>
              <a:t>Remember that God did  not make a mistake when He made you   -- God has made you just the way he wants you.  </a:t>
            </a:r>
          </a:p>
          <a:p>
            <a:endParaRPr lang="en-US" dirty="0"/>
          </a:p>
          <a:p>
            <a:r>
              <a:rPr lang="en-US" dirty="0"/>
              <a:t>The aspects of your life that you don’t are there for you to rely on God to help you improve.</a:t>
            </a:r>
          </a:p>
          <a:p>
            <a:endParaRPr lang="en-US" dirty="0"/>
          </a:p>
          <a:p>
            <a:r>
              <a:rPr lang="en-US" dirty="0"/>
              <a:t>The aspects of your life that can’t be changed are there so you can show that God’s love can be seen through you no matter what the problems or limitations.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End of commands 9 and 10</a:t>
            </a:r>
            <a:br>
              <a:rPr lang="en-US" dirty="0"/>
            </a:br>
            <a:endParaRPr lang="en-US" dirty="0"/>
          </a:p>
        </p:txBody>
      </p:sp>
      <p:sp>
        <p:nvSpPr>
          <p:cNvPr id="3" name="Content Placeholder 2"/>
          <p:cNvSpPr>
            <a:spLocks noGrp="1"/>
          </p:cNvSpPr>
          <p:nvPr>
            <p:ph idx="1"/>
          </p:nvPr>
        </p:nvSpPr>
        <p:spPr/>
        <p:txBody>
          <a:bodyPr/>
          <a:lstStyle/>
          <a:p>
            <a:r>
              <a:rPr lang="en-US" dirty="0"/>
              <a:t>Go on for more info: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about Gods law</a:t>
            </a:r>
          </a:p>
        </p:txBody>
      </p:sp>
      <p:sp>
        <p:nvSpPr>
          <p:cNvPr id="3" name="Content Placeholder 2"/>
          <p:cNvSpPr>
            <a:spLocks noGrp="1"/>
          </p:cNvSpPr>
          <p:nvPr>
            <p:ph idx="1"/>
          </p:nvPr>
        </p:nvSpPr>
        <p:spPr/>
        <p:txBody>
          <a:bodyPr/>
          <a:lstStyle/>
          <a:p>
            <a:r>
              <a:rPr lang="en-US" dirty="0"/>
              <a:t>Sometimes believers make additional laws that are not in the Bible, in order to keep you from breaking the laws that are in the bible.</a:t>
            </a:r>
          </a:p>
        </p:txBody>
      </p:sp>
      <p:pic>
        <p:nvPicPr>
          <p:cNvPr id="1027" name="Picture 3" descr="C:\Users\James\AppData\Local\Microsoft\Windows\Temporary Internet Files\Content.IE5\L1RRPQG3\MM900300575[1].gif"/>
          <p:cNvPicPr>
            <a:picLocks noChangeAspect="1" noChangeArrowheads="1" noCrop="1"/>
          </p:cNvPicPr>
          <p:nvPr/>
        </p:nvPicPr>
        <p:blipFill>
          <a:blip r:embed="rId2" cstate="print"/>
          <a:srcRect/>
          <a:stretch>
            <a:fillRect/>
          </a:stretch>
        </p:blipFill>
        <p:spPr bwMode="auto">
          <a:xfrm>
            <a:off x="3581400" y="3505200"/>
            <a:ext cx="2971800" cy="2971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example……</a:t>
            </a:r>
          </a:p>
        </p:txBody>
      </p:sp>
      <p:sp>
        <p:nvSpPr>
          <p:cNvPr id="3" name="Content Placeholder 2"/>
          <p:cNvSpPr>
            <a:spLocks noGrp="1"/>
          </p:cNvSpPr>
          <p:nvPr>
            <p:ph idx="1"/>
          </p:nvPr>
        </p:nvSpPr>
        <p:spPr/>
        <p:txBody>
          <a:bodyPr/>
          <a:lstStyle/>
          <a:p>
            <a:r>
              <a:rPr lang="en-US" dirty="0"/>
              <a:t>God told the Jews  “DO NOT work on Saturday” </a:t>
            </a:r>
          </a:p>
          <a:p>
            <a:r>
              <a:rPr lang="en-US" dirty="0"/>
              <a:t>Later, Jews added a law, “DO NOT press elevator buttons on a Saturday. ” </a:t>
            </a:r>
          </a:p>
        </p:txBody>
      </p:sp>
      <p:pic>
        <p:nvPicPr>
          <p:cNvPr id="2051" name="Picture 3" descr="C:\Users\James\AppData\Local\Microsoft\Windows\Temporary Internet Files\Content.IE5\D04E4JJW\MC900384418[1].wmf"/>
          <p:cNvPicPr>
            <a:picLocks noChangeAspect="1" noChangeArrowheads="1"/>
          </p:cNvPicPr>
          <p:nvPr/>
        </p:nvPicPr>
        <p:blipFill>
          <a:blip r:embed="rId2" cstate="print"/>
          <a:srcRect/>
          <a:stretch>
            <a:fillRect/>
          </a:stretch>
        </p:blipFill>
        <p:spPr bwMode="auto">
          <a:xfrm>
            <a:off x="4343400" y="3124200"/>
            <a:ext cx="2133600" cy="28956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Christian churches…</a:t>
            </a:r>
          </a:p>
        </p:txBody>
      </p:sp>
      <p:sp>
        <p:nvSpPr>
          <p:cNvPr id="3" name="Content Placeholder 2"/>
          <p:cNvSpPr>
            <a:spLocks noGrp="1"/>
          </p:cNvSpPr>
          <p:nvPr>
            <p:ph idx="1"/>
          </p:nvPr>
        </p:nvSpPr>
        <p:spPr/>
        <p:txBody>
          <a:bodyPr/>
          <a:lstStyle/>
          <a:p>
            <a:r>
              <a:rPr lang="en-US" dirty="0"/>
              <a:t>Take the same approach. For example, </a:t>
            </a:r>
          </a:p>
          <a:p>
            <a:r>
              <a:rPr lang="en-US" dirty="0"/>
              <a:t>The Bible says do not get drunk</a:t>
            </a:r>
          </a:p>
          <a:p>
            <a:r>
              <a:rPr lang="en-US" dirty="0"/>
              <a:t>Some churches added a law “DO NOT drink alcohol at all!” </a:t>
            </a:r>
          </a:p>
          <a:p>
            <a:r>
              <a:rPr lang="en-US" dirty="0"/>
              <a:t>They added this law so that it would be less likely that people would break the actual law, do not get drunk.</a:t>
            </a:r>
          </a:p>
        </p:txBody>
      </p:sp>
      <p:pic>
        <p:nvPicPr>
          <p:cNvPr id="3074" name="Picture 2" descr="C:\Users\James\AppData\Local\Microsoft\Windows\Temporary Internet Files\Content.IE5\D04E4JJW\MC900437986[1].wmf"/>
          <p:cNvPicPr>
            <a:picLocks noChangeAspect="1" noChangeArrowheads="1"/>
          </p:cNvPicPr>
          <p:nvPr/>
        </p:nvPicPr>
        <p:blipFill>
          <a:blip r:embed="rId2" cstate="print"/>
          <a:srcRect/>
          <a:stretch>
            <a:fillRect/>
          </a:stretch>
        </p:blipFill>
        <p:spPr bwMode="auto">
          <a:xfrm>
            <a:off x="5029200" y="4877899"/>
            <a:ext cx="2514600" cy="168800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Legalism </a:t>
            </a:r>
          </a:p>
        </p:txBody>
      </p:sp>
      <p:sp>
        <p:nvSpPr>
          <p:cNvPr id="3" name="Content Placeholder 2"/>
          <p:cNvSpPr>
            <a:spLocks noGrp="1"/>
          </p:cNvSpPr>
          <p:nvPr>
            <p:ph idx="1"/>
          </p:nvPr>
        </p:nvSpPr>
        <p:spPr/>
        <p:txBody>
          <a:bodyPr/>
          <a:lstStyle/>
          <a:p>
            <a:r>
              <a:rPr lang="en-US" dirty="0"/>
              <a:t>This approach of making more and more laws, above and beyond Gods laws, and making decisions by rules instead of by love and common sense is called legalism.</a:t>
            </a:r>
          </a:p>
          <a:p>
            <a:r>
              <a:rPr lang="en-US" dirty="0"/>
              <a:t>Someone who tries to push his own rules on you, beyond what God has said, is being legalistic.</a:t>
            </a:r>
          </a:p>
          <a:p>
            <a:endParaRPr lang="en-US" dirty="0"/>
          </a:p>
        </p:txBody>
      </p:sp>
      <p:pic>
        <p:nvPicPr>
          <p:cNvPr id="4098" name="Picture 2" descr="C:\Users\James\AppData\Local\Microsoft\Windows\Temporary Internet Files\Content.IE5\D04E4JJW\MC900016561[1].wmf"/>
          <p:cNvPicPr>
            <a:picLocks noChangeAspect="1" noChangeArrowheads="1"/>
          </p:cNvPicPr>
          <p:nvPr/>
        </p:nvPicPr>
        <p:blipFill>
          <a:blip r:embed="rId2" cstate="print"/>
          <a:srcRect/>
          <a:stretch>
            <a:fillRect/>
          </a:stretch>
        </p:blipFill>
        <p:spPr bwMode="auto">
          <a:xfrm>
            <a:off x="6324600" y="4389222"/>
            <a:ext cx="2819400" cy="246877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a:t>
            </a:r>
          </a:p>
        </p:txBody>
      </p:sp>
      <p:sp>
        <p:nvSpPr>
          <p:cNvPr id="3" name="Content Placeholder 2"/>
          <p:cNvSpPr>
            <a:spLocks noGrp="1"/>
          </p:cNvSpPr>
          <p:nvPr>
            <p:ph idx="1"/>
          </p:nvPr>
        </p:nvSpPr>
        <p:spPr/>
        <p:txBody>
          <a:bodyPr/>
          <a:lstStyle/>
          <a:p>
            <a:r>
              <a:rPr lang="en-US" dirty="0"/>
              <a:t>Some churches go too far in the opposite direction, by not stressing Gods law enough!</a:t>
            </a:r>
          </a:p>
          <a:p>
            <a:r>
              <a:rPr lang="en-US" dirty="0"/>
              <a:t>For example they might say “ Don’t worry about what God says about </a:t>
            </a:r>
            <a:r>
              <a:rPr lang="en-US" dirty="0">
                <a:latin typeface="AR BERKLEY" pitchFamily="2" charset="0"/>
              </a:rPr>
              <a:t>Sex</a:t>
            </a:r>
            <a:r>
              <a:rPr lang="en-US" dirty="0"/>
              <a:t>, just as long as you </a:t>
            </a:r>
            <a:r>
              <a:rPr lang="en-US" dirty="0">
                <a:latin typeface="AR BONNIE" pitchFamily="2" charset="0"/>
              </a:rPr>
              <a:t>love</a:t>
            </a:r>
            <a:r>
              <a:rPr lang="en-US" dirty="0"/>
              <a:t> each other it’s ok.”</a:t>
            </a:r>
          </a:p>
          <a:p>
            <a:r>
              <a:rPr lang="en-US" dirty="0"/>
              <a:t>They mean “Don’t think about Gods law, just think about Gods Grace.” </a:t>
            </a:r>
          </a:p>
        </p:txBody>
      </p:sp>
      <p:pic>
        <p:nvPicPr>
          <p:cNvPr id="5122" name="Picture 2" descr="C:\Users\James\AppData\Local\Microsoft\Windows\Temporary Internet Files\Content.IE5\L1RRPQG3\MC900434399[1].wmf"/>
          <p:cNvPicPr>
            <a:picLocks noChangeAspect="1" noChangeArrowheads="1"/>
          </p:cNvPicPr>
          <p:nvPr/>
        </p:nvPicPr>
        <p:blipFill>
          <a:blip r:embed="rId2" cstate="print"/>
          <a:srcRect/>
          <a:stretch>
            <a:fillRect/>
          </a:stretch>
        </p:blipFill>
        <p:spPr bwMode="auto">
          <a:xfrm>
            <a:off x="5181600" y="4724400"/>
            <a:ext cx="2783670" cy="192306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correct Balance is………..</a:t>
            </a:r>
          </a:p>
        </p:txBody>
      </p:sp>
      <p:sp>
        <p:nvSpPr>
          <p:cNvPr id="3" name="Content Placeholder 2"/>
          <p:cNvSpPr>
            <a:spLocks noGrp="1"/>
          </p:cNvSpPr>
          <p:nvPr>
            <p:ph idx="1"/>
          </p:nvPr>
        </p:nvSpPr>
        <p:spPr/>
        <p:txBody>
          <a:bodyPr/>
          <a:lstStyle/>
          <a:p>
            <a:r>
              <a:rPr lang="en-US" dirty="0"/>
              <a:t>We are not saved by Gods law, because we are saved by grace through faith.</a:t>
            </a:r>
          </a:p>
          <a:p>
            <a:r>
              <a:rPr lang="en-US" dirty="0"/>
              <a:t>Gods law shows us our sin, and </a:t>
            </a:r>
          </a:p>
          <a:p>
            <a:r>
              <a:rPr lang="en-US" dirty="0"/>
              <a:t>Gods law tells our new life how to live by love.</a:t>
            </a:r>
          </a:p>
          <a:p>
            <a:r>
              <a:rPr lang="en-US" dirty="0"/>
              <a:t>Doing something against the commandments is not living by love. </a:t>
            </a:r>
          </a:p>
          <a:p>
            <a:endParaRPr lang="en-US" dirty="0"/>
          </a:p>
          <a:p>
            <a:r>
              <a:rPr lang="en-US" dirty="0"/>
              <a:t>END………….</a:t>
            </a:r>
          </a:p>
        </p:txBody>
      </p:sp>
      <p:pic>
        <p:nvPicPr>
          <p:cNvPr id="6146" name="Picture 2" descr="C:\Users\James\AppData\Local\Microsoft\Windows\Temporary Internet Files\Content.IE5\D04E4JJW\MC900444756[1].jpg"/>
          <p:cNvPicPr>
            <a:picLocks noChangeAspect="1" noChangeArrowheads="1"/>
          </p:cNvPicPr>
          <p:nvPr/>
        </p:nvPicPr>
        <p:blipFill>
          <a:blip r:embed="rId2" cstate="print"/>
          <a:srcRect/>
          <a:stretch>
            <a:fillRect/>
          </a:stretch>
        </p:blipFill>
        <p:spPr bwMode="auto">
          <a:xfrm>
            <a:off x="7086600" y="4495800"/>
            <a:ext cx="1661160" cy="215114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7F8CF-A5BC-9682-9F27-EA486F14427F}"/>
              </a:ext>
            </a:extLst>
          </p:cNvPr>
          <p:cNvSpPr>
            <a:spLocks noGrp="1"/>
          </p:cNvSpPr>
          <p:nvPr>
            <p:ph type="title"/>
          </p:nvPr>
        </p:nvSpPr>
        <p:spPr/>
        <p:txBody>
          <a:bodyPr/>
          <a:lstStyle/>
          <a:p>
            <a:r>
              <a:rPr lang="en-US" dirty="0"/>
              <a:t>Exodus 20:17</a:t>
            </a:r>
          </a:p>
        </p:txBody>
      </p:sp>
      <p:sp>
        <p:nvSpPr>
          <p:cNvPr id="3" name="Content Placeholder 2">
            <a:extLst>
              <a:ext uri="{FF2B5EF4-FFF2-40B4-BE49-F238E27FC236}">
                <a16:creationId xmlns:a16="http://schemas.microsoft.com/office/drawing/2014/main" id="{D815A278-1E23-1FB2-9965-D1303CE9DC9A}"/>
              </a:ext>
            </a:extLst>
          </p:cNvPr>
          <p:cNvSpPr>
            <a:spLocks noGrp="1"/>
          </p:cNvSpPr>
          <p:nvPr>
            <p:ph idx="1"/>
          </p:nvPr>
        </p:nvSpPr>
        <p:spPr/>
        <p:txBody>
          <a:bodyPr/>
          <a:lstStyle/>
          <a:p>
            <a:r>
              <a:rPr lang="en-US" dirty="0"/>
              <a:t>You shall not covet your neighbor’s house. You shall not covet your neighbor’s wife, or his manservant or maidservant, his ox or his donkey, or anything that belongs to y9ur neighbor.</a:t>
            </a:r>
          </a:p>
        </p:txBody>
      </p:sp>
    </p:spTree>
    <p:extLst>
      <p:ext uri="{BB962C8B-B14F-4D97-AF65-F5344CB8AC3E}">
        <p14:creationId xmlns:p14="http://schemas.microsoft.com/office/powerpoint/2010/main" val="2079488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r>
              <a:rPr lang="en-US" dirty="0"/>
              <a:t>Written by Jim Found</a:t>
            </a:r>
          </a:p>
          <a:p>
            <a:r>
              <a:rPr lang="en-US" dirty="0"/>
              <a:t>Design by Lizzy O</a:t>
            </a:r>
          </a:p>
          <a:p>
            <a:endParaRPr lang="en-US" dirty="0"/>
          </a:p>
          <a:p>
            <a:r>
              <a:rPr lang="en-US" dirty="0"/>
              <a:t>Copyright notice: the pictures are from Microsoft Word clip art.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6BD8-F7B1-2B1A-E2DA-5C8D935AD40A}"/>
              </a:ext>
            </a:extLst>
          </p:cNvPr>
          <p:cNvSpPr>
            <a:spLocks noGrp="1"/>
          </p:cNvSpPr>
          <p:nvPr>
            <p:ph type="title"/>
          </p:nvPr>
        </p:nvSpPr>
        <p:spPr/>
        <p:txBody>
          <a:bodyPr/>
          <a:lstStyle/>
          <a:p>
            <a:r>
              <a:rPr lang="en-US" dirty="0"/>
              <a:t>What does covet mean?</a:t>
            </a:r>
          </a:p>
        </p:txBody>
      </p:sp>
      <p:sp>
        <p:nvSpPr>
          <p:cNvPr id="3" name="Content Placeholder 2">
            <a:extLst>
              <a:ext uri="{FF2B5EF4-FFF2-40B4-BE49-F238E27FC236}">
                <a16:creationId xmlns:a16="http://schemas.microsoft.com/office/drawing/2014/main" id="{938D93FB-DB58-AC69-A160-1806E7842554}"/>
              </a:ext>
            </a:extLst>
          </p:cNvPr>
          <p:cNvSpPr>
            <a:spLocks noGrp="1"/>
          </p:cNvSpPr>
          <p:nvPr>
            <p:ph idx="1"/>
          </p:nvPr>
        </p:nvSpPr>
        <p:spPr/>
        <p:txBody>
          <a:bodyPr/>
          <a:lstStyle/>
          <a:p>
            <a:r>
              <a:rPr lang="en-US" dirty="0"/>
              <a:t>To desire to take away something that belongs to someone else.</a:t>
            </a:r>
          </a:p>
          <a:p>
            <a:endParaRPr lang="en-US" dirty="0"/>
          </a:p>
          <a:p>
            <a:r>
              <a:rPr lang="en-US" dirty="0"/>
              <a:t>It is OK to want to have the same good things that others have, but you have to earn them yourself, not desire to take away someone else’s.</a:t>
            </a:r>
          </a:p>
        </p:txBody>
      </p:sp>
    </p:spTree>
    <p:extLst>
      <p:ext uri="{BB962C8B-B14F-4D97-AF65-F5344CB8AC3E}">
        <p14:creationId xmlns:p14="http://schemas.microsoft.com/office/powerpoint/2010/main" val="435577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C56B3-DA61-C2C5-B869-EDED5A364395}"/>
              </a:ext>
            </a:extLst>
          </p:cNvPr>
          <p:cNvSpPr>
            <a:spLocks noGrp="1"/>
          </p:cNvSpPr>
          <p:nvPr>
            <p:ph type="title"/>
          </p:nvPr>
        </p:nvSpPr>
        <p:spPr/>
        <p:txBody>
          <a:bodyPr/>
          <a:lstStyle/>
          <a:p>
            <a:r>
              <a:rPr lang="en-US" dirty="0"/>
              <a:t>Inner thoughts</a:t>
            </a:r>
          </a:p>
        </p:txBody>
      </p:sp>
      <p:sp>
        <p:nvSpPr>
          <p:cNvPr id="3" name="Content Placeholder 2">
            <a:extLst>
              <a:ext uri="{FF2B5EF4-FFF2-40B4-BE49-F238E27FC236}">
                <a16:creationId xmlns:a16="http://schemas.microsoft.com/office/drawing/2014/main" id="{9C6B9AF3-E512-D0DA-0BD9-AE2FB8A40476}"/>
              </a:ext>
            </a:extLst>
          </p:cNvPr>
          <p:cNvSpPr>
            <a:spLocks noGrp="1"/>
          </p:cNvSpPr>
          <p:nvPr>
            <p:ph idx="1"/>
          </p:nvPr>
        </p:nvSpPr>
        <p:spPr/>
        <p:txBody>
          <a:bodyPr/>
          <a:lstStyle/>
          <a:p>
            <a:r>
              <a:rPr lang="en-US" dirty="0"/>
              <a:t>These commandments remind us that God is concerned not only with what we do and say, but with what we think.</a:t>
            </a:r>
          </a:p>
          <a:p>
            <a:r>
              <a:rPr lang="en-US" dirty="0"/>
              <a:t>Jesus said, “out of the heart come evil thoughts.” (Matthew 15:19)</a:t>
            </a:r>
          </a:p>
          <a:p>
            <a:r>
              <a:rPr lang="en-US" dirty="0"/>
              <a:t>Paul had this problem. </a:t>
            </a:r>
            <a:r>
              <a:rPr lang="en-US" b="0" i="0" u="none" strike="noStrike" dirty="0">
                <a:solidFill>
                  <a:srgbClr val="001320"/>
                </a:solidFill>
                <a:effectLst/>
                <a:latin typeface="Roboto" panose="02000000000000000000" pitchFamily="2" charset="0"/>
              </a:rPr>
              <a:t> I would never have known that coveting is wrong if the law had not said, “You must not covet.”</a:t>
            </a:r>
            <a:r>
              <a:rPr lang="en-US" dirty="0">
                <a:solidFill>
                  <a:srgbClr val="001320"/>
                </a:solidFill>
                <a:latin typeface="Roboto" panose="02000000000000000000" pitchFamily="2" charset="0"/>
              </a:rPr>
              <a:t> Romans 7:7</a:t>
            </a:r>
            <a:br>
              <a:rPr lang="en-US" dirty="0"/>
            </a:br>
            <a:endParaRPr lang="en-US" dirty="0"/>
          </a:p>
        </p:txBody>
      </p:sp>
    </p:spTree>
    <p:extLst>
      <p:ext uri="{BB962C8B-B14F-4D97-AF65-F5344CB8AC3E}">
        <p14:creationId xmlns:p14="http://schemas.microsoft.com/office/powerpoint/2010/main" val="61805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You shall not covet …</a:t>
            </a:r>
          </a:p>
        </p:txBody>
      </p:sp>
      <p:sp>
        <p:nvSpPr>
          <p:cNvPr id="5" name="Content Placeholder 4"/>
          <p:cNvSpPr>
            <a:spLocks noGrp="1"/>
          </p:cNvSpPr>
          <p:nvPr>
            <p:ph idx="1"/>
          </p:nvPr>
        </p:nvSpPr>
        <p:spPr/>
        <p:txBody>
          <a:bodyPr/>
          <a:lstStyle/>
          <a:p>
            <a:r>
              <a:rPr lang="en-US" dirty="0"/>
              <a:t>Which of the following does NOT mean covet?</a:t>
            </a:r>
          </a:p>
          <a:p>
            <a:r>
              <a:rPr lang="en-US" dirty="0"/>
              <a:t>A desire for something you are not supposed to have.</a:t>
            </a:r>
          </a:p>
          <a:p>
            <a:r>
              <a:rPr lang="en-US" dirty="0"/>
              <a:t>A dream for your future</a:t>
            </a:r>
          </a:p>
          <a:p>
            <a:r>
              <a:rPr lang="en-US" dirty="0"/>
              <a:t>The desire to work hard for something</a:t>
            </a:r>
          </a:p>
          <a:p>
            <a:r>
              <a:rPr lang="en-US" dirty="0"/>
              <a:t>Wanting something that is not yours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did you do?</a:t>
            </a:r>
          </a:p>
        </p:txBody>
      </p:sp>
      <p:sp>
        <p:nvSpPr>
          <p:cNvPr id="5" name="Content Placeholder 4"/>
          <p:cNvSpPr>
            <a:spLocks noGrp="1"/>
          </p:cNvSpPr>
          <p:nvPr>
            <p:ph idx="1"/>
          </p:nvPr>
        </p:nvSpPr>
        <p:spPr/>
        <p:txBody>
          <a:bodyPr/>
          <a:lstStyle/>
          <a:p>
            <a:r>
              <a:rPr lang="en-US" dirty="0"/>
              <a:t>Which of the following does NOT mean covet?</a:t>
            </a:r>
          </a:p>
          <a:p>
            <a:r>
              <a:rPr lang="en-US" dirty="0"/>
              <a:t>A desire for something you are not supposed to have.</a:t>
            </a:r>
          </a:p>
          <a:p>
            <a:r>
              <a:rPr lang="en-US" strike="sngStrike" dirty="0"/>
              <a:t>A dream for your future</a:t>
            </a:r>
          </a:p>
          <a:p>
            <a:r>
              <a:rPr lang="en-US" strike="sngStrike" dirty="0"/>
              <a:t>The desire to work hard for something</a:t>
            </a:r>
          </a:p>
          <a:p>
            <a:r>
              <a:rPr lang="en-US" dirty="0"/>
              <a:t>Wanting something that is not yours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Ninth Commandment</a:t>
            </a:r>
          </a:p>
        </p:txBody>
      </p:sp>
      <p:sp>
        <p:nvSpPr>
          <p:cNvPr id="3" name="Content Placeholder 2"/>
          <p:cNvSpPr>
            <a:spLocks noGrp="1"/>
          </p:cNvSpPr>
          <p:nvPr>
            <p:ph idx="1"/>
          </p:nvPr>
        </p:nvSpPr>
        <p:spPr/>
        <p:txBody>
          <a:bodyPr/>
          <a:lstStyle/>
          <a:p>
            <a:r>
              <a:rPr lang="en-US" dirty="0"/>
              <a:t>About coveting your neighbor’s house.</a:t>
            </a:r>
          </a:p>
          <a:p>
            <a:r>
              <a:rPr lang="en-US" dirty="0"/>
              <a:t>Martin Luther explains that we should not try to get someone’s house or the money someone left him in a will by means of trickery, but to help others to keep the things that belong to them.</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Tenth Commandment</a:t>
            </a:r>
          </a:p>
        </p:txBody>
      </p:sp>
      <p:sp>
        <p:nvSpPr>
          <p:cNvPr id="3" name="Content Placeholder 2"/>
          <p:cNvSpPr>
            <a:spLocks noGrp="1"/>
          </p:cNvSpPr>
          <p:nvPr>
            <p:ph idx="1"/>
          </p:nvPr>
        </p:nvSpPr>
        <p:spPr/>
        <p:txBody>
          <a:bodyPr/>
          <a:lstStyle/>
          <a:p>
            <a:r>
              <a:rPr lang="en-US" dirty="0"/>
              <a:t>Is about not coveting your neighbor’s wife, or anything in his household, or anything he owns.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Coveting means:</a:t>
            </a:r>
          </a:p>
        </p:txBody>
      </p:sp>
      <p:sp>
        <p:nvSpPr>
          <p:cNvPr id="3" name="Content Placeholder 2"/>
          <p:cNvSpPr>
            <a:spLocks noGrp="1"/>
          </p:cNvSpPr>
          <p:nvPr>
            <p:ph idx="1"/>
          </p:nvPr>
        </p:nvSpPr>
        <p:spPr/>
        <p:txBody>
          <a:bodyPr/>
          <a:lstStyle/>
          <a:p>
            <a:pPr>
              <a:buNone/>
            </a:pPr>
            <a:r>
              <a:rPr lang="en-US" dirty="0"/>
              <a:t>Thinking about how much you want someone else’s stuff, to the point where you think about how you might get it away from them, or spoil it for them.</a:t>
            </a:r>
          </a:p>
          <a:p>
            <a:pPr>
              <a:buNone/>
            </a:pPr>
            <a:endParaRPr lang="en-US" dirty="0"/>
          </a:p>
          <a:p>
            <a:pPr>
              <a:buNone/>
            </a:pPr>
            <a:r>
              <a:rPr lang="en-US" dirty="0"/>
              <a:t>A coveting heart might be shown by jealousy, or by bitterness, or by rejecting someone because you are angry about the stuff they have.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TotalTime>
  <Words>873</Words>
  <Application>Microsoft Macintosh PowerPoint</Application>
  <PresentationFormat>On-screen Show (4:3)</PresentationFormat>
  <Paragraphs>92</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 BERKLEY</vt:lpstr>
      <vt:lpstr>AR BONNIE</vt:lpstr>
      <vt:lpstr>Calibri</vt:lpstr>
      <vt:lpstr>Constantia</vt:lpstr>
      <vt:lpstr>Roboto</vt:lpstr>
      <vt:lpstr>Wingdings 2</vt:lpstr>
      <vt:lpstr>Flow</vt:lpstr>
      <vt:lpstr>PowerPoint Presentation</vt:lpstr>
      <vt:lpstr>Exodus 20:17</vt:lpstr>
      <vt:lpstr>What does covet mean?</vt:lpstr>
      <vt:lpstr>Inner thoughts</vt:lpstr>
      <vt:lpstr>You shall not covet …</vt:lpstr>
      <vt:lpstr>How did you do?</vt:lpstr>
      <vt:lpstr>The Ninth Commandment</vt:lpstr>
      <vt:lpstr>The Tenth Commandment</vt:lpstr>
      <vt:lpstr>Coveting means:</vt:lpstr>
      <vt:lpstr>Coveting is not just about “stuff”</vt:lpstr>
      <vt:lpstr>How can we avoid coveting …</vt:lpstr>
      <vt:lpstr>To squash your coveting </vt:lpstr>
      <vt:lpstr>End of commands 9 and 10 </vt:lpstr>
      <vt:lpstr>More about Gods law</vt:lpstr>
      <vt:lpstr>For example……</vt:lpstr>
      <vt:lpstr>Some Christian churches…</vt:lpstr>
      <vt:lpstr>Legalism </vt:lpstr>
      <vt:lpstr>But…….</vt:lpstr>
      <vt:lpstr>The correct Balance is………..</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A Found</dc:creator>
  <cp:lastModifiedBy>James Found</cp:lastModifiedBy>
  <cp:revision>40</cp:revision>
  <dcterms:created xsi:type="dcterms:W3CDTF">2010-11-21T23:52:36Z</dcterms:created>
  <dcterms:modified xsi:type="dcterms:W3CDTF">2024-01-31T15:56:35Z</dcterms:modified>
</cp:coreProperties>
</file>