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9" r:id="rId5"/>
    <p:sldId id="258"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6"/>
  </p:normalViewPr>
  <p:slideViewPr>
    <p:cSldViewPr>
      <p:cViewPr varScale="1">
        <p:scale>
          <a:sx n="105" d="100"/>
          <a:sy n="105" d="100"/>
        </p:scale>
        <p:origin x="184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8D5EB0-00B2-445B-ACAF-962017819B78}" type="datetimeFigureOut">
              <a:rPr lang="en-US" smtClean="0"/>
              <a:pPr/>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AFCFB-19E9-4A18-8945-0D4D93E822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8D5EB0-00B2-445B-ACAF-962017819B78}" type="datetimeFigureOut">
              <a:rPr lang="en-US" smtClean="0"/>
              <a:pPr/>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AFCFB-19E9-4A18-8945-0D4D93E822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8D5EB0-00B2-445B-ACAF-962017819B78}" type="datetimeFigureOut">
              <a:rPr lang="en-US" smtClean="0"/>
              <a:pPr/>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AFCFB-19E9-4A18-8945-0D4D93E822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8D5EB0-00B2-445B-ACAF-962017819B78}" type="datetimeFigureOut">
              <a:rPr lang="en-US" smtClean="0"/>
              <a:pPr/>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AFCFB-19E9-4A18-8945-0D4D93E822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8D5EB0-00B2-445B-ACAF-962017819B78}" type="datetimeFigureOut">
              <a:rPr lang="en-US" smtClean="0"/>
              <a:pPr/>
              <a:t>1/23/24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AFCFB-19E9-4A18-8945-0D4D93E822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8D5EB0-00B2-445B-ACAF-962017819B78}" type="datetimeFigureOut">
              <a:rPr lang="en-US" smtClean="0"/>
              <a:pPr/>
              <a:t>1/23/24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AFCFB-19E9-4A18-8945-0D4D93E822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8D5EB0-00B2-445B-ACAF-962017819B78}" type="datetimeFigureOut">
              <a:rPr lang="en-US" smtClean="0"/>
              <a:pPr/>
              <a:t>1/23/24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AAFCFB-19E9-4A18-8945-0D4D93E822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8D5EB0-00B2-445B-ACAF-962017819B78}" type="datetimeFigureOut">
              <a:rPr lang="en-US" smtClean="0"/>
              <a:pPr/>
              <a:t>1/23/24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AAFCFB-19E9-4A18-8945-0D4D93E822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8D5EB0-00B2-445B-ACAF-962017819B78}" type="datetimeFigureOut">
              <a:rPr lang="en-US" smtClean="0"/>
              <a:pPr/>
              <a:t>1/23/24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AAFCFB-19E9-4A18-8945-0D4D93E822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8D5EB0-00B2-445B-ACAF-962017819B78}" type="datetimeFigureOut">
              <a:rPr lang="en-US" smtClean="0"/>
              <a:pPr/>
              <a:t>1/23/24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AFCFB-19E9-4A18-8945-0D4D93E822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8D5EB0-00B2-445B-ACAF-962017819B78}" type="datetimeFigureOut">
              <a:rPr lang="en-US" smtClean="0"/>
              <a:pPr/>
              <a:t>1/23/24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AFCFB-19E9-4A18-8945-0D4D93E822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8D5EB0-00B2-445B-ACAF-962017819B78}" type="datetimeFigureOut">
              <a:rPr lang="en-US" smtClean="0"/>
              <a:pPr/>
              <a:t>1/23/24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AFCFB-19E9-4A18-8945-0D4D93E822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Placeholder 4" descr="martin_luther[1].jpg"/>
          <p:cNvPicPr>
            <a:picLocks noGrp="1" noChangeAspect="1"/>
          </p:cNvPicPr>
          <p:nvPr>
            <p:ph type="pic" idx="1"/>
          </p:nvPr>
        </p:nvPicPr>
        <p:blipFill>
          <a:blip r:embed="rId2" cstate="print"/>
          <a:srcRect t="15944" b="15944"/>
          <a:stretch>
            <a:fillRect/>
          </a:stretch>
        </p:blipFill>
        <p:spPr/>
      </p:pic>
      <p:sp>
        <p:nvSpPr>
          <p:cNvPr id="4" name="Text Placeholder 3"/>
          <p:cNvSpPr>
            <a:spLocks noGrp="1"/>
          </p:cNvSpPr>
          <p:nvPr>
            <p:ph type="body" sz="half" idx="2"/>
          </p:nvPr>
        </p:nvSpPr>
        <p:spPr/>
        <p:txBody>
          <a:bodyPr>
            <a:noAutofit/>
          </a:bodyPr>
          <a:lstStyle/>
          <a:p>
            <a:r>
              <a:rPr lang="en-US" sz="5400" dirty="0"/>
              <a:t>Martin Luther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Stressed BIBLE ALONE</a:t>
            </a:r>
          </a:p>
        </p:txBody>
      </p:sp>
      <p:sp>
        <p:nvSpPr>
          <p:cNvPr id="5" name="Content Placeholder 4"/>
          <p:cNvSpPr>
            <a:spLocks noGrp="1"/>
          </p:cNvSpPr>
          <p:nvPr>
            <p:ph idx="1"/>
          </p:nvPr>
        </p:nvSpPr>
        <p:spPr/>
        <p:txBody>
          <a:bodyPr/>
          <a:lstStyle/>
          <a:p>
            <a:r>
              <a:rPr lang="en-US" dirty="0"/>
              <a:t>Not “Bible PLUS traditions”</a:t>
            </a:r>
          </a:p>
        </p:txBody>
      </p:sp>
      <p:pic>
        <p:nvPicPr>
          <p:cNvPr id="2050" name="Picture 2" descr="C:\Users\James\AppData\Local\Microsoft\Windows\Temporary Internet Files\Content.IE5\ZT1PY9NT\MC900384256[1].wmf"/>
          <p:cNvPicPr>
            <a:picLocks noChangeAspect="1" noChangeArrowheads="1"/>
          </p:cNvPicPr>
          <p:nvPr/>
        </p:nvPicPr>
        <p:blipFill>
          <a:blip r:embed="rId2" cstate="print"/>
          <a:srcRect/>
          <a:stretch>
            <a:fillRect/>
          </a:stretch>
        </p:blipFill>
        <p:spPr bwMode="auto">
          <a:xfrm>
            <a:off x="3667201" y="2550261"/>
            <a:ext cx="1809598" cy="175747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TRANSLATED BIBLE</a:t>
            </a:r>
          </a:p>
        </p:txBody>
      </p:sp>
      <p:sp>
        <p:nvSpPr>
          <p:cNvPr id="3" name="Content Placeholder 2"/>
          <p:cNvSpPr>
            <a:spLocks noGrp="1"/>
          </p:cNvSpPr>
          <p:nvPr>
            <p:ph idx="1"/>
          </p:nvPr>
        </p:nvSpPr>
        <p:spPr/>
        <p:txBody>
          <a:bodyPr/>
          <a:lstStyle/>
          <a:p>
            <a:r>
              <a:rPr lang="en-US" dirty="0"/>
              <a:t>He put the Bible into the language of the people.</a:t>
            </a:r>
          </a:p>
          <a:p>
            <a:endParaRPr lang="en-US" dirty="0"/>
          </a:p>
        </p:txBody>
      </p:sp>
      <p:pic>
        <p:nvPicPr>
          <p:cNvPr id="1026" name="Picture 2" descr="C:\Users\James\AppData\Local\Microsoft\Windows\Temporary Internet Files\Content.IE5\CG2EJOEF\MC900391134[1].wmf"/>
          <p:cNvPicPr>
            <a:picLocks noChangeAspect="1" noChangeArrowheads="1"/>
          </p:cNvPicPr>
          <p:nvPr/>
        </p:nvPicPr>
        <p:blipFill>
          <a:blip r:embed="rId2" cstate="print"/>
          <a:srcRect/>
          <a:stretch>
            <a:fillRect/>
          </a:stretch>
        </p:blipFill>
        <p:spPr bwMode="auto">
          <a:xfrm>
            <a:off x="2667000" y="2832714"/>
            <a:ext cx="4114800" cy="351058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TRANSLATED CHURCH SERVICE</a:t>
            </a:r>
          </a:p>
        </p:txBody>
      </p:sp>
      <p:sp>
        <p:nvSpPr>
          <p:cNvPr id="3" name="Content Placeholder 2"/>
          <p:cNvSpPr>
            <a:spLocks noGrp="1"/>
          </p:cNvSpPr>
          <p:nvPr>
            <p:ph idx="1"/>
          </p:nvPr>
        </p:nvSpPr>
        <p:spPr/>
        <p:txBody>
          <a:bodyPr/>
          <a:lstStyle/>
          <a:p>
            <a:r>
              <a:rPr lang="en-US" dirty="0"/>
              <a:t>Up to then it had been in Latin</a:t>
            </a:r>
          </a:p>
          <a:p>
            <a:r>
              <a:rPr lang="en-US" dirty="0"/>
              <a:t>Luther was the first to put the church service into the local language – in his case, German.</a:t>
            </a:r>
          </a:p>
          <a:p>
            <a:r>
              <a:rPr lang="en-US" dirty="0"/>
              <a:t>The Roman Catholics finally put the service from Latin into English in 1963.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ALLOWED PEOPLE TO SING </a:t>
            </a:r>
          </a:p>
        </p:txBody>
      </p:sp>
      <p:sp>
        <p:nvSpPr>
          <p:cNvPr id="3" name="Content Placeholder 2"/>
          <p:cNvSpPr>
            <a:spLocks noGrp="1"/>
          </p:cNvSpPr>
          <p:nvPr>
            <p:ph idx="1"/>
          </p:nvPr>
        </p:nvSpPr>
        <p:spPr/>
        <p:txBody>
          <a:bodyPr/>
          <a:lstStyle/>
          <a:p>
            <a:r>
              <a:rPr lang="en-US" dirty="0"/>
              <a:t>Up to then, the people had sat silently in church and listened to the choir sing</a:t>
            </a:r>
          </a:p>
          <a:p>
            <a:r>
              <a:rPr lang="en-US" dirty="0"/>
              <a:t>The choir would sing in Latin, and the people would sit quietly</a:t>
            </a:r>
          </a:p>
          <a:p>
            <a:r>
              <a:rPr lang="en-US" dirty="0"/>
              <a:t>Luther got the people to sing again, as they had in the early church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MADE IT SINGABLE</a:t>
            </a:r>
          </a:p>
        </p:txBody>
      </p:sp>
      <p:sp>
        <p:nvSpPr>
          <p:cNvPr id="3" name="Content Placeholder 2"/>
          <p:cNvSpPr>
            <a:spLocks noGrp="1"/>
          </p:cNvSpPr>
          <p:nvPr>
            <p:ph idx="1"/>
          </p:nvPr>
        </p:nvSpPr>
        <p:spPr/>
        <p:txBody>
          <a:bodyPr/>
          <a:lstStyle/>
          <a:p>
            <a:r>
              <a:rPr lang="en-US" dirty="0"/>
              <a:t>Luther and his co-workers wrote music for the church service </a:t>
            </a:r>
          </a:p>
          <a:p>
            <a:r>
              <a:rPr lang="en-US" dirty="0"/>
              <a:t>Up to then, the songs were in chant form, and sometimes in harmony</a:t>
            </a:r>
          </a:p>
          <a:p>
            <a:r>
              <a:rPr lang="en-US" dirty="0"/>
              <a:t>Luther changed the songs to the most up to date style of the day</a:t>
            </a:r>
          </a:p>
          <a:p>
            <a:r>
              <a:rPr lang="en-US" dirty="0"/>
              <a:t>Example: “All Glory be to God on High.”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LUTHER ADDED HYMNS</a:t>
            </a:r>
          </a:p>
        </p:txBody>
      </p:sp>
      <p:sp>
        <p:nvSpPr>
          <p:cNvPr id="3" name="Content Placeholder 2"/>
          <p:cNvSpPr>
            <a:spLocks noGrp="1"/>
          </p:cNvSpPr>
          <p:nvPr>
            <p:ph idx="1"/>
          </p:nvPr>
        </p:nvSpPr>
        <p:spPr/>
        <p:txBody>
          <a:bodyPr>
            <a:normAutofit lnSpcReduction="10000"/>
          </a:bodyPr>
          <a:lstStyle/>
          <a:p>
            <a:r>
              <a:rPr lang="en-US" dirty="0"/>
              <a:t>Up to then, the only songs in the service had been the prescribed five:</a:t>
            </a:r>
          </a:p>
          <a:p>
            <a:r>
              <a:rPr lang="en-US" dirty="0"/>
              <a:t>LORD HAVE MERCY</a:t>
            </a:r>
          </a:p>
          <a:p>
            <a:r>
              <a:rPr lang="en-US" dirty="0"/>
              <a:t>GLORY BE TO GOD ON HIGH</a:t>
            </a:r>
          </a:p>
          <a:p>
            <a:r>
              <a:rPr lang="en-US" dirty="0"/>
              <a:t>CREED</a:t>
            </a:r>
          </a:p>
          <a:p>
            <a:r>
              <a:rPr lang="en-US" dirty="0"/>
              <a:t>HOLY </a:t>
            </a:r>
            <a:r>
              <a:rPr lang="en-US" dirty="0" err="1"/>
              <a:t>HOLY</a:t>
            </a:r>
            <a:r>
              <a:rPr lang="en-US" dirty="0"/>
              <a:t> </a:t>
            </a:r>
            <a:r>
              <a:rPr lang="en-US" dirty="0" err="1"/>
              <a:t>HOLY</a:t>
            </a:r>
            <a:endParaRPr lang="en-US" dirty="0"/>
          </a:p>
          <a:p>
            <a:r>
              <a:rPr lang="en-US" dirty="0"/>
              <a:t>LAMB OF GOD</a:t>
            </a:r>
          </a:p>
          <a:p>
            <a:r>
              <a:rPr lang="en-US" dirty="0"/>
              <a:t>Which are still use in your church?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LUTHER ADDED OTHER HYMNS</a:t>
            </a:r>
          </a:p>
        </p:txBody>
      </p:sp>
      <p:sp>
        <p:nvSpPr>
          <p:cNvPr id="3" name="Content Placeholder 2"/>
          <p:cNvSpPr>
            <a:spLocks noGrp="1"/>
          </p:cNvSpPr>
          <p:nvPr>
            <p:ph idx="1"/>
          </p:nvPr>
        </p:nvSpPr>
        <p:spPr/>
        <p:txBody>
          <a:bodyPr/>
          <a:lstStyle/>
          <a:p>
            <a:r>
              <a:rPr lang="en-US" dirty="0"/>
              <a:t>Some he wrote himself, such as A Mighty Fortress is our God</a:t>
            </a:r>
          </a:p>
          <a:p>
            <a:r>
              <a:rPr lang="en-US" dirty="0"/>
              <a:t>Some were written by his friends</a:t>
            </a:r>
          </a:p>
          <a:p>
            <a:r>
              <a:rPr lang="en-US" dirty="0"/>
              <a:t>He was removed from the catholic church in 1520, and published the first hymnbook in 1523.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BREAD AND WINE</a:t>
            </a:r>
          </a:p>
        </p:txBody>
      </p:sp>
      <p:sp>
        <p:nvSpPr>
          <p:cNvPr id="3" name="Content Placeholder 2"/>
          <p:cNvSpPr>
            <a:spLocks noGrp="1"/>
          </p:cNvSpPr>
          <p:nvPr>
            <p:ph idx="1"/>
          </p:nvPr>
        </p:nvSpPr>
        <p:spPr/>
        <p:txBody>
          <a:bodyPr/>
          <a:lstStyle/>
          <a:p>
            <a:r>
              <a:rPr lang="en-US" dirty="0"/>
              <a:t>Ever since 1281, the people had not been allowed to have the wine – only the bread.</a:t>
            </a:r>
          </a:p>
          <a:p>
            <a:r>
              <a:rPr lang="en-US" dirty="0"/>
              <a:t>Luther insisted that everyone could have both bread and wine.</a:t>
            </a:r>
          </a:p>
          <a:p>
            <a:r>
              <a:rPr lang="en-US" dirty="0"/>
              <a:t>In 1415, John Huss had been burned at the stake for doing this.</a:t>
            </a:r>
          </a:p>
          <a:p>
            <a:r>
              <a:rPr lang="en-US" dirty="0"/>
              <a:t>The Roman Catholic church finally allowed the people to have the wine in 1963.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BREAD AND BODY</a:t>
            </a:r>
          </a:p>
        </p:txBody>
      </p:sp>
      <p:sp>
        <p:nvSpPr>
          <p:cNvPr id="3" name="Content Placeholder 2"/>
          <p:cNvSpPr>
            <a:spLocks noGrp="1"/>
          </p:cNvSpPr>
          <p:nvPr>
            <p:ph idx="1"/>
          </p:nvPr>
        </p:nvSpPr>
        <p:spPr/>
        <p:txBody>
          <a:bodyPr/>
          <a:lstStyle/>
          <a:p>
            <a:r>
              <a:rPr lang="en-US" dirty="0"/>
              <a:t>In 1215, the Catholic church said that the bread “changed into” the body of Christ.</a:t>
            </a:r>
          </a:p>
          <a:p>
            <a:r>
              <a:rPr lang="en-US" dirty="0"/>
              <a:t>Luther said, it remains bread, but it is also the body because Jesus said “This is my body.”</a:t>
            </a:r>
          </a:p>
          <a:p>
            <a:r>
              <a:rPr lang="en-US" dirty="0"/>
              <a:t>In 1552, Calvin said, it is only bread, and reminds us that Jesus is with us.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REMOVED COMMUNION PRAYER</a:t>
            </a:r>
          </a:p>
        </p:txBody>
      </p:sp>
      <p:sp>
        <p:nvSpPr>
          <p:cNvPr id="3" name="Content Placeholder 2"/>
          <p:cNvSpPr>
            <a:spLocks noGrp="1"/>
          </p:cNvSpPr>
          <p:nvPr>
            <p:ph idx="1"/>
          </p:nvPr>
        </p:nvSpPr>
        <p:spPr/>
        <p:txBody>
          <a:bodyPr/>
          <a:lstStyle/>
          <a:p>
            <a:r>
              <a:rPr lang="en-US" dirty="0"/>
              <a:t>Up to Luther’s time, there had been a prayer to change the bread into the body.</a:t>
            </a:r>
          </a:p>
          <a:p>
            <a:r>
              <a:rPr lang="en-US" dirty="0"/>
              <a:t>Luther took it out of the service, because it made it sound like Jesus was sacrificing for our sins again at communion, but really he does not have to sacrifice again after dying on the cross.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Martin Luther</a:t>
            </a:r>
          </a:p>
        </p:txBody>
      </p:sp>
      <p:sp>
        <p:nvSpPr>
          <p:cNvPr id="5" name="Content Placeholder 4"/>
          <p:cNvSpPr>
            <a:spLocks noGrp="1"/>
          </p:cNvSpPr>
          <p:nvPr>
            <p:ph idx="1"/>
          </p:nvPr>
        </p:nvSpPr>
        <p:spPr/>
        <p:txBody>
          <a:bodyPr/>
          <a:lstStyle/>
          <a:p>
            <a:r>
              <a:rPr lang="en-US" dirty="0"/>
              <a:t>Why learn about him?</a:t>
            </a:r>
          </a:p>
          <a:p>
            <a:endParaRPr lang="en-US" dirty="0"/>
          </a:p>
          <a:p>
            <a:endParaRPr lang="en-US" dirty="0"/>
          </a:p>
        </p:txBody>
      </p:sp>
      <p:pic>
        <p:nvPicPr>
          <p:cNvPr id="1026" name="Picture 2" descr="C:\Users\James\AppData\Local\Microsoft\Windows\Temporary Internet Files\Content.IE5\X0X4OW20\MC900290290[1].wmf"/>
          <p:cNvPicPr>
            <a:picLocks noChangeAspect="1" noChangeArrowheads="1"/>
          </p:cNvPicPr>
          <p:nvPr/>
        </p:nvPicPr>
        <p:blipFill>
          <a:blip r:embed="rId2" cstate="print"/>
          <a:srcRect/>
          <a:stretch>
            <a:fillRect/>
          </a:stretch>
        </p:blipFill>
        <p:spPr bwMode="auto">
          <a:xfrm>
            <a:off x="3581399" y="2513845"/>
            <a:ext cx="3135131" cy="289635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DISCIPLES</a:t>
            </a:r>
          </a:p>
        </p:txBody>
      </p:sp>
      <p:sp>
        <p:nvSpPr>
          <p:cNvPr id="3" name="Content Placeholder 2"/>
          <p:cNvSpPr>
            <a:spLocks noGrp="1"/>
          </p:cNvSpPr>
          <p:nvPr>
            <p:ph idx="1"/>
          </p:nvPr>
        </p:nvSpPr>
        <p:spPr/>
        <p:txBody>
          <a:bodyPr/>
          <a:lstStyle/>
          <a:p>
            <a:r>
              <a:rPr lang="en-US" dirty="0"/>
              <a:t>Luther stressed having classes so people could become strong in faith</a:t>
            </a:r>
          </a:p>
          <a:p>
            <a:r>
              <a:rPr lang="en-US" dirty="0"/>
              <a:t>He also wanted them to be well prepared to take communion.</a:t>
            </a:r>
          </a:p>
          <a:p>
            <a:r>
              <a:rPr lang="en-US" dirty="0"/>
              <a:t>This led to “confirmation” and “confirmation classes” starting in the 1600’s.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MUSIC</a:t>
            </a:r>
          </a:p>
        </p:txBody>
      </p:sp>
      <p:sp>
        <p:nvSpPr>
          <p:cNvPr id="3" name="Content Placeholder 2"/>
          <p:cNvSpPr>
            <a:spLocks noGrp="1"/>
          </p:cNvSpPr>
          <p:nvPr>
            <p:ph idx="1"/>
          </p:nvPr>
        </p:nvSpPr>
        <p:spPr/>
        <p:txBody>
          <a:bodyPr/>
          <a:lstStyle/>
          <a:p>
            <a:r>
              <a:rPr lang="en-US" dirty="0"/>
              <a:t>Luther wrote the words for 37 songs.</a:t>
            </a:r>
          </a:p>
          <a:p>
            <a:r>
              <a:rPr lang="en-US" dirty="0"/>
              <a:t>He wrote the music for 10 of them.</a:t>
            </a:r>
          </a:p>
          <a:p>
            <a:r>
              <a:rPr lang="en-US" dirty="0"/>
              <a:t>He loved the music of his day.</a:t>
            </a:r>
          </a:p>
          <a:p>
            <a:r>
              <a:rPr lang="en-US" dirty="0"/>
              <a:t>He played the lute and led group singing in his home.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BOOKS</a:t>
            </a:r>
          </a:p>
        </p:txBody>
      </p:sp>
      <p:sp>
        <p:nvSpPr>
          <p:cNvPr id="3" name="Content Placeholder 2"/>
          <p:cNvSpPr>
            <a:spLocks noGrp="1"/>
          </p:cNvSpPr>
          <p:nvPr>
            <p:ph idx="1"/>
          </p:nvPr>
        </p:nvSpPr>
        <p:spPr/>
        <p:txBody>
          <a:bodyPr/>
          <a:lstStyle/>
          <a:p>
            <a:r>
              <a:rPr lang="en-US" dirty="0"/>
              <a:t>All of Luther’s writings fit into 40 books.</a:t>
            </a:r>
          </a:p>
          <a:p>
            <a:r>
              <a:rPr lang="en-US" dirty="0"/>
              <a:t>The “small catechism” was meant for fathers to teach their children at home.</a:t>
            </a:r>
          </a:p>
          <a:p>
            <a:r>
              <a:rPr lang="en-US" dirty="0"/>
              <a:t>He also wrote a “large catechism” for pastors.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SERMON</a:t>
            </a:r>
          </a:p>
        </p:txBody>
      </p:sp>
      <p:sp>
        <p:nvSpPr>
          <p:cNvPr id="3" name="Content Placeholder 2"/>
          <p:cNvSpPr>
            <a:spLocks noGrp="1"/>
          </p:cNvSpPr>
          <p:nvPr>
            <p:ph idx="1"/>
          </p:nvPr>
        </p:nvSpPr>
        <p:spPr/>
        <p:txBody>
          <a:bodyPr/>
          <a:lstStyle/>
          <a:p>
            <a:r>
              <a:rPr lang="en-US" dirty="0"/>
              <a:t>He was the first to emphasize the sermon.</a:t>
            </a:r>
          </a:p>
          <a:p>
            <a:r>
              <a:rPr lang="en-US" dirty="0"/>
              <a:t>He wanted people to understand God’s word.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 APPROACH</a:t>
            </a:r>
          </a:p>
        </p:txBody>
      </p:sp>
      <p:sp>
        <p:nvSpPr>
          <p:cNvPr id="3" name="Content Placeholder 2"/>
          <p:cNvSpPr>
            <a:spLocks noGrp="1"/>
          </p:cNvSpPr>
          <p:nvPr>
            <p:ph idx="1"/>
          </p:nvPr>
        </p:nvSpPr>
        <p:spPr/>
        <p:txBody>
          <a:bodyPr/>
          <a:lstStyle/>
          <a:p>
            <a:r>
              <a:rPr lang="en-US" dirty="0"/>
              <a:t>His approach was to comfort people, not to put pressure on them.</a:t>
            </a:r>
          </a:p>
          <a:p>
            <a:r>
              <a:rPr lang="en-US" dirty="0"/>
              <a:t>He never forgot how much he needed comfort back in the monastery.</a:t>
            </a:r>
          </a:p>
          <a:p>
            <a:r>
              <a:rPr lang="en-US" dirty="0"/>
              <a:t>He was careful never to mix any “law” into the comfort of the “gospel.” God loves you, with no strings attached.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a:t>
            </a:r>
          </a:p>
        </p:txBody>
      </p:sp>
      <p:sp>
        <p:nvSpPr>
          <p:cNvPr id="3" name="Content Placeholder 2"/>
          <p:cNvSpPr>
            <a:spLocks noGrp="1"/>
          </p:cNvSpPr>
          <p:nvPr>
            <p:ph idx="1"/>
          </p:nvPr>
        </p:nvSpPr>
        <p:spPr/>
        <p:txBody>
          <a:bodyPr/>
          <a:lstStyle/>
          <a:p>
            <a:r>
              <a:rPr lang="en-US" dirty="0"/>
              <a:t>The five slide shows </a:t>
            </a:r>
            <a:r>
              <a:rPr lang="en-US"/>
              <a:t>on Luther </a:t>
            </a:r>
            <a:r>
              <a:rPr lang="en-US" dirty="0"/>
              <a:t>are now over.</a:t>
            </a:r>
          </a:p>
          <a:p>
            <a:endParaRPr lang="en-US" dirty="0"/>
          </a:p>
          <a:p>
            <a:r>
              <a:rPr lang="en-US" dirty="0"/>
              <a:t>What will stick in your mind?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church is named after him</a:t>
            </a:r>
          </a:p>
        </p:txBody>
      </p:sp>
      <p:sp>
        <p:nvSpPr>
          <p:cNvPr id="3" name="Content Placeholder 2"/>
          <p:cNvSpPr>
            <a:spLocks noGrp="1"/>
          </p:cNvSpPr>
          <p:nvPr>
            <p:ph idx="1"/>
          </p:nvPr>
        </p:nvSpPr>
        <p:spPr/>
        <p:txBody>
          <a:bodyPr/>
          <a:lstStyle/>
          <a:p>
            <a:r>
              <a:rPr lang="en-US" dirty="0"/>
              <a:t>But that’s not what he wanted</a:t>
            </a:r>
          </a:p>
        </p:txBody>
      </p:sp>
      <p:pic>
        <p:nvPicPr>
          <p:cNvPr id="2050" name="Picture 2" descr="C:\Users\James\AppData\Local\Microsoft\Windows\Temporary Internet Files\Content.IE5\X0X4OW20\MC900434848[1].png"/>
          <p:cNvPicPr>
            <a:picLocks noChangeAspect="1" noChangeArrowheads="1"/>
          </p:cNvPicPr>
          <p:nvPr/>
        </p:nvPicPr>
        <p:blipFill>
          <a:blip r:embed="rId2" cstate="print"/>
          <a:srcRect/>
          <a:stretch>
            <a:fillRect/>
          </a:stretch>
        </p:blipFill>
        <p:spPr bwMode="auto">
          <a:xfrm>
            <a:off x="3714750" y="2571750"/>
            <a:ext cx="2076450" cy="20764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 started the Reformation</a:t>
            </a:r>
          </a:p>
        </p:txBody>
      </p:sp>
      <p:sp>
        <p:nvSpPr>
          <p:cNvPr id="3" name="Content Placeholder 2"/>
          <p:cNvSpPr>
            <a:spLocks noGrp="1"/>
          </p:cNvSpPr>
          <p:nvPr>
            <p:ph idx="1"/>
          </p:nvPr>
        </p:nvSpPr>
        <p:spPr/>
        <p:txBody>
          <a:bodyPr/>
          <a:lstStyle/>
          <a:p>
            <a:r>
              <a:rPr lang="en-US" dirty="0"/>
              <a:t>He tried to “reform” the Catholic church</a:t>
            </a:r>
          </a:p>
          <a:p>
            <a:r>
              <a:rPr lang="en-US" dirty="0"/>
              <a:t>He nailed up 95 theses in 1517 to get a discussion started.</a:t>
            </a:r>
          </a:p>
          <a:p>
            <a:r>
              <a:rPr lang="en-US" dirty="0"/>
              <a:t>He was removed from the Catholic church in 1520</a:t>
            </a:r>
          </a:p>
        </p:txBody>
      </p:sp>
      <p:pic>
        <p:nvPicPr>
          <p:cNvPr id="4099" name="Picture 3" descr="C:\Users\James\AppData\Local\Microsoft\Windows\Temporary Internet Files\Content.IE5\D043ENP0\MP900422149[1].jpg"/>
          <p:cNvPicPr>
            <a:picLocks noChangeAspect="1" noChangeArrowheads="1"/>
          </p:cNvPicPr>
          <p:nvPr/>
        </p:nvPicPr>
        <p:blipFill>
          <a:blip r:embed="rId2" cstate="print"/>
          <a:srcRect/>
          <a:stretch>
            <a:fillRect/>
          </a:stretch>
        </p:blipFill>
        <p:spPr bwMode="auto">
          <a:xfrm>
            <a:off x="2590800" y="4060804"/>
            <a:ext cx="3456709" cy="229817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All Protestant churches followed his lead</a:t>
            </a:r>
          </a:p>
        </p:txBody>
      </p:sp>
      <p:sp>
        <p:nvSpPr>
          <p:cNvPr id="3" name="Content Placeholder 2"/>
          <p:cNvSpPr>
            <a:spLocks noGrp="1"/>
          </p:cNvSpPr>
          <p:nvPr>
            <p:ph idx="1"/>
          </p:nvPr>
        </p:nvSpPr>
        <p:spPr/>
        <p:txBody>
          <a:bodyPr/>
          <a:lstStyle/>
          <a:p>
            <a:r>
              <a:rPr lang="en-US" dirty="0"/>
              <a:t>Protestant means not Catholic, not Orthodox.</a:t>
            </a:r>
          </a:p>
          <a:p>
            <a:endParaRPr lang="en-US" dirty="0"/>
          </a:p>
        </p:txBody>
      </p:sp>
      <p:pic>
        <p:nvPicPr>
          <p:cNvPr id="3074" name="Picture 2" descr="C:\Users\James\AppData\Local\Microsoft\Windows\Temporary Internet Files\Content.IE5\D043ENP0\MC900391320[1].wmf"/>
          <p:cNvPicPr>
            <a:picLocks noChangeAspect="1" noChangeArrowheads="1"/>
          </p:cNvPicPr>
          <p:nvPr/>
        </p:nvPicPr>
        <p:blipFill>
          <a:blip r:embed="rId2" cstate="print"/>
          <a:srcRect/>
          <a:stretch>
            <a:fillRect/>
          </a:stretch>
        </p:blipFill>
        <p:spPr bwMode="auto">
          <a:xfrm>
            <a:off x="1066800" y="2514600"/>
            <a:ext cx="1458468" cy="1747571"/>
          </a:xfrm>
          <a:prstGeom prst="rect">
            <a:avLst/>
          </a:prstGeom>
          <a:noFill/>
        </p:spPr>
      </p:pic>
      <p:pic>
        <p:nvPicPr>
          <p:cNvPr id="3075" name="Picture 3" descr="C:\Users\James\AppData\Local\Microsoft\Windows\Temporary Internet Files\Content.IE5\CG2EJOEF\MC900391328[1].wmf"/>
          <p:cNvPicPr>
            <a:picLocks noChangeAspect="1" noChangeArrowheads="1"/>
          </p:cNvPicPr>
          <p:nvPr/>
        </p:nvPicPr>
        <p:blipFill>
          <a:blip r:embed="rId3" cstate="print"/>
          <a:srcRect/>
          <a:stretch>
            <a:fillRect/>
          </a:stretch>
        </p:blipFill>
        <p:spPr bwMode="auto">
          <a:xfrm>
            <a:off x="3664458" y="2619299"/>
            <a:ext cx="1815084" cy="161940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 is an Example for us:</a:t>
            </a:r>
          </a:p>
        </p:txBody>
      </p:sp>
      <p:sp>
        <p:nvSpPr>
          <p:cNvPr id="3" name="Content Placeholder 2"/>
          <p:cNvSpPr>
            <a:spLocks noGrp="1"/>
          </p:cNvSpPr>
          <p:nvPr>
            <p:ph idx="1"/>
          </p:nvPr>
        </p:nvSpPr>
        <p:spPr/>
        <p:txBody>
          <a:bodyPr/>
          <a:lstStyle/>
          <a:p>
            <a:r>
              <a:rPr lang="en-US" dirty="0"/>
              <a:t>He found peace through God’s love</a:t>
            </a:r>
          </a:p>
          <a:p>
            <a:endParaRPr lang="en-US" dirty="0"/>
          </a:p>
        </p:txBody>
      </p:sp>
      <p:pic>
        <p:nvPicPr>
          <p:cNvPr id="5122" name="Picture 2" descr="C:\Users\James\AppData\Local\Microsoft\Windows\Temporary Internet Files\Content.IE5\ZT1PY9NT\MP900443097[1].jpg"/>
          <p:cNvPicPr>
            <a:picLocks noChangeAspect="1" noChangeArrowheads="1"/>
          </p:cNvPicPr>
          <p:nvPr/>
        </p:nvPicPr>
        <p:blipFill>
          <a:blip r:embed="rId2" cstate="print"/>
          <a:srcRect/>
          <a:stretch>
            <a:fillRect/>
          </a:stretch>
        </p:blipFill>
        <p:spPr bwMode="auto">
          <a:xfrm>
            <a:off x="762000" y="2514600"/>
            <a:ext cx="2339556" cy="3505200"/>
          </a:xfrm>
          <a:prstGeom prst="rect">
            <a:avLst/>
          </a:prstGeom>
          <a:noFill/>
        </p:spPr>
      </p:pic>
      <p:pic>
        <p:nvPicPr>
          <p:cNvPr id="5123" name="Picture 3" descr="C:\Users\James\AppData\Local\Microsoft\Windows\Temporary Internet Files\Content.IE5\CG2EJOEF\MC900391382[1].wmf"/>
          <p:cNvPicPr>
            <a:picLocks noChangeAspect="1" noChangeArrowheads="1"/>
          </p:cNvPicPr>
          <p:nvPr/>
        </p:nvPicPr>
        <p:blipFill>
          <a:blip r:embed="rId3" cstate="print"/>
          <a:srcRect/>
          <a:stretch>
            <a:fillRect/>
          </a:stretch>
        </p:blipFill>
        <p:spPr bwMode="auto">
          <a:xfrm>
            <a:off x="5105400" y="2643021"/>
            <a:ext cx="2282647" cy="238526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for us:</a:t>
            </a:r>
          </a:p>
        </p:txBody>
      </p:sp>
      <p:sp>
        <p:nvSpPr>
          <p:cNvPr id="3" name="Content Placeholder 2"/>
          <p:cNvSpPr>
            <a:spLocks noGrp="1"/>
          </p:cNvSpPr>
          <p:nvPr>
            <p:ph idx="1"/>
          </p:nvPr>
        </p:nvSpPr>
        <p:spPr/>
        <p:txBody>
          <a:bodyPr/>
          <a:lstStyle/>
          <a:p>
            <a:r>
              <a:rPr lang="en-US" dirty="0"/>
              <a:t>Stood up for the truth despite danger of death</a:t>
            </a:r>
          </a:p>
        </p:txBody>
      </p:sp>
      <p:pic>
        <p:nvPicPr>
          <p:cNvPr id="6146" name="Picture 2" descr="C:\Users\James\AppData\Local\Microsoft\Windows\Temporary Internet Files\Content.IE5\CG2EJOEF\MC900237269[1].wmf"/>
          <p:cNvPicPr>
            <a:picLocks noChangeAspect="1" noChangeArrowheads="1"/>
          </p:cNvPicPr>
          <p:nvPr/>
        </p:nvPicPr>
        <p:blipFill>
          <a:blip r:embed="rId2" cstate="print"/>
          <a:srcRect/>
          <a:stretch>
            <a:fillRect/>
          </a:stretch>
        </p:blipFill>
        <p:spPr bwMode="auto">
          <a:xfrm>
            <a:off x="3487847" y="2432364"/>
            <a:ext cx="2168305" cy="199327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Stressed GRACE ALONE</a:t>
            </a:r>
          </a:p>
        </p:txBody>
      </p:sp>
      <p:sp>
        <p:nvSpPr>
          <p:cNvPr id="5" name="Content Placeholder 4"/>
          <p:cNvSpPr>
            <a:spLocks noGrp="1"/>
          </p:cNvSpPr>
          <p:nvPr>
            <p:ph idx="1"/>
          </p:nvPr>
        </p:nvSpPr>
        <p:spPr/>
        <p:txBody>
          <a:bodyPr/>
          <a:lstStyle/>
          <a:p>
            <a:r>
              <a:rPr lang="en-US" dirty="0"/>
              <a:t>Grace as God’s attitude of love toward us</a:t>
            </a:r>
          </a:p>
        </p:txBody>
      </p:sp>
      <p:pic>
        <p:nvPicPr>
          <p:cNvPr id="3074" name="Picture 2" descr="C:\Users\James\AppData\Local\Microsoft\Windows\Temporary Internet Files\Content.IE5\X0X4OW20\MP900449125[1].jpg"/>
          <p:cNvPicPr>
            <a:picLocks noChangeAspect="1" noChangeArrowheads="1"/>
          </p:cNvPicPr>
          <p:nvPr/>
        </p:nvPicPr>
        <p:blipFill>
          <a:blip r:embed="rId2" cstate="print"/>
          <a:srcRect/>
          <a:stretch>
            <a:fillRect/>
          </a:stretch>
        </p:blipFill>
        <p:spPr bwMode="auto">
          <a:xfrm>
            <a:off x="2667000" y="2514600"/>
            <a:ext cx="3416555" cy="365624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Stressed FAITH ALONE</a:t>
            </a:r>
          </a:p>
        </p:txBody>
      </p:sp>
      <p:sp>
        <p:nvSpPr>
          <p:cNvPr id="5" name="Content Placeholder 4"/>
          <p:cNvSpPr>
            <a:spLocks noGrp="1"/>
          </p:cNvSpPr>
          <p:nvPr>
            <p:ph idx="1"/>
          </p:nvPr>
        </p:nvSpPr>
        <p:spPr/>
        <p:txBody>
          <a:bodyPr/>
          <a:lstStyle/>
          <a:p>
            <a:r>
              <a:rPr lang="en-US" dirty="0"/>
              <a:t>Not “Faith plus good works”</a:t>
            </a:r>
          </a:p>
        </p:txBody>
      </p:sp>
      <p:pic>
        <p:nvPicPr>
          <p:cNvPr id="4098" name="Picture 2" descr="C:\Users\James\AppData\Local\Microsoft\Windows\Temporary Internet Files\Content.IE5\ZT1PY9NT\MP900444164[1].jpg"/>
          <p:cNvPicPr>
            <a:picLocks noChangeAspect="1" noChangeArrowheads="1"/>
          </p:cNvPicPr>
          <p:nvPr/>
        </p:nvPicPr>
        <p:blipFill>
          <a:blip r:embed="rId2" cstate="print"/>
          <a:srcRect/>
          <a:stretch>
            <a:fillRect/>
          </a:stretch>
        </p:blipFill>
        <p:spPr bwMode="auto">
          <a:xfrm>
            <a:off x="3200400" y="2895600"/>
            <a:ext cx="2156460" cy="323088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767</Words>
  <Application>Microsoft Macintosh PowerPoint</Application>
  <PresentationFormat>On-screen Show (4:3)</PresentationFormat>
  <Paragraphs>84</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PowerPoint Presentation</vt:lpstr>
      <vt:lpstr>Martin Luther</vt:lpstr>
      <vt:lpstr>Our church is named after him</vt:lpstr>
      <vt:lpstr>He started the Reformation</vt:lpstr>
      <vt:lpstr>All Protestant churches followed his lead</vt:lpstr>
      <vt:lpstr>He is an Example for us:</vt:lpstr>
      <vt:lpstr>Example for us:</vt:lpstr>
      <vt:lpstr>Stressed GRACE ALONE</vt:lpstr>
      <vt:lpstr>Stressed FAITH ALONE</vt:lpstr>
      <vt:lpstr>Stressed BIBLE ALONE</vt:lpstr>
      <vt:lpstr>TRANSLATED BIBLE</vt:lpstr>
      <vt:lpstr>TRANSLATED CHURCH SERVICE</vt:lpstr>
      <vt:lpstr>ALLOWED PEOPLE TO SING </vt:lpstr>
      <vt:lpstr>MADE IT SINGABLE</vt:lpstr>
      <vt:lpstr>LUTHER ADDED HYMNS</vt:lpstr>
      <vt:lpstr>LUTHER ADDED OTHER HYMNS</vt:lpstr>
      <vt:lpstr>BREAD AND WINE</vt:lpstr>
      <vt:lpstr>BREAD AND BODY</vt:lpstr>
      <vt:lpstr>REMOVED COMMUNION PRAYER</vt:lpstr>
      <vt:lpstr>MAKING DISCIPLES</vt:lpstr>
      <vt:lpstr>WRITING MUSIC</vt:lpstr>
      <vt:lpstr>WRITING BOOKS</vt:lpstr>
      <vt:lpstr>SERMON</vt:lpstr>
      <vt:lpstr>HIS APPROACH</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Martin Luther</dc:title>
  <dc:creator>James A Found</dc:creator>
  <cp:lastModifiedBy>James Found</cp:lastModifiedBy>
  <cp:revision>30</cp:revision>
  <dcterms:created xsi:type="dcterms:W3CDTF">2012-09-08T12:14:08Z</dcterms:created>
  <dcterms:modified xsi:type="dcterms:W3CDTF">2024-01-23T19:48:02Z</dcterms:modified>
</cp:coreProperties>
</file>