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0EFCE4-2FE8-4A23-A5D3-B6C9ED426AFD}" type="datetimeFigureOut">
              <a:rPr lang="en-US" smtClean="0"/>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0EFCE4-2FE8-4A23-A5D3-B6C9ED426AFD}" type="datetimeFigureOut">
              <a:rPr lang="en-US" smtClean="0"/>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0EFCE4-2FE8-4A23-A5D3-B6C9ED426AFD}" type="datetimeFigureOut">
              <a:rPr lang="en-US" smtClean="0"/>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0EFCE4-2FE8-4A23-A5D3-B6C9ED426AFD}" type="datetimeFigureOut">
              <a:rPr lang="en-US" smtClean="0"/>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EFCE4-2FE8-4A23-A5D3-B6C9ED426AFD}" type="datetimeFigureOut">
              <a:rPr lang="en-US" smtClean="0"/>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0EFCE4-2FE8-4A23-A5D3-B6C9ED426AFD}" type="datetimeFigureOut">
              <a:rPr lang="en-US" smtClean="0"/>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0EFCE4-2FE8-4A23-A5D3-B6C9ED426AFD}" type="datetimeFigureOut">
              <a:rPr lang="en-US" smtClean="0"/>
              <a:t>3/9/24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0EFCE4-2FE8-4A23-A5D3-B6C9ED426AFD}" type="datetimeFigureOut">
              <a:rPr lang="en-US" smtClean="0"/>
              <a:t>3/9/24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EFCE4-2FE8-4A23-A5D3-B6C9ED426AFD}" type="datetimeFigureOut">
              <a:rPr lang="en-US" smtClean="0"/>
              <a:t>3/9/24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EFCE4-2FE8-4A23-A5D3-B6C9ED426AFD}" type="datetimeFigureOut">
              <a:rPr lang="en-US" smtClean="0"/>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EFCE4-2FE8-4A23-A5D3-B6C9ED426AFD}" type="datetimeFigureOut">
              <a:rPr lang="en-US" smtClean="0"/>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5FC6B-13F1-43C0-BB8D-E221CA8255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EFCE4-2FE8-4A23-A5D3-B6C9ED426AFD}" type="datetimeFigureOut">
              <a:rPr lang="en-US" smtClean="0"/>
              <a:t>3/9/24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5FC6B-13F1-43C0-BB8D-E221CA8255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DETAILS ABOUT 3 CREEDS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Nicene Creed  (5)</a:t>
            </a:r>
          </a:p>
        </p:txBody>
      </p:sp>
      <p:sp>
        <p:nvSpPr>
          <p:cNvPr id="3" name="Content Placeholder 2"/>
          <p:cNvSpPr>
            <a:spLocks noGrp="1"/>
          </p:cNvSpPr>
          <p:nvPr>
            <p:ph idx="1"/>
          </p:nvPr>
        </p:nvSpPr>
        <p:spPr/>
        <p:txBody>
          <a:bodyPr/>
          <a:lstStyle/>
          <a:p>
            <a:r>
              <a:rPr lang="en-US" dirty="0"/>
              <a:t>The emphasis continues:</a:t>
            </a:r>
          </a:p>
          <a:p>
            <a:r>
              <a:rPr lang="en-US" dirty="0"/>
              <a:t>God of God (means God attached to God)</a:t>
            </a:r>
          </a:p>
          <a:p>
            <a:r>
              <a:rPr lang="en-US" dirty="0"/>
              <a:t>Light of Light (like you can never have a sun without a sun-ray)</a:t>
            </a:r>
          </a:p>
          <a:p>
            <a:r>
              <a:rPr lang="en-US" dirty="0"/>
              <a:t>Very God of Very God (the original Greek term emphasized the completeness of Jesus being God)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Nicene Creed  (6)</a:t>
            </a:r>
          </a:p>
        </p:txBody>
      </p:sp>
      <p:sp>
        <p:nvSpPr>
          <p:cNvPr id="3" name="Content Placeholder 2"/>
          <p:cNvSpPr>
            <a:spLocks noGrp="1"/>
          </p:cNvSpPr>
          <p:nvPr>
            <p:ph idx="1"/>
          </p:nvPr>
        </p:nvSpPr>
        <p:spPr/>
        <p:txBody>
          <a:bodyPr/>
          <a:lstStyle/>
          <a:p>
            <a:r>
              <a:rPr lang="en-US" dirty="0"/>
              <a:t>The emphasis continues:</a:t>
            </a:r>
          </a:p>
          <a:p>
            <a:r>
              <a:rPr lang="en-US" dirty="0"/>
              <a:t>Begotten, not made (not born sometime after the Father)</a:t>
            </a:r>
          </a:p>
          <a:p>
            <a:r>
              <a:rPr lang="en-US" dirty="0"/>
              <a:t>Being of one-substance with the Father  (they are made of one and the same essence). This was the key term that countered the person who said that Jesus was not fully God.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Nicene Creed  (7)</a:t>
            </a:r>
          </a:p>
        </p:txBody>
      </p:sp>
      <p:sp>
        <p:nvSpPr>
          <p:cNvPr id="3" name="Content Placeholder 2"/>
          <p:cNvSpPr>
            <a:spLocks noGrp="1"/>
          </p:cNvSpPr>
          <p:nvPr>
            <p:ph idx="1"/>
          </p:nvPr>
        </p:nvSpPr>
        <p:spPr/>
        <p:txBody>
          <a:bodyPr/>
          <a:lstStyle/>
          <a:p>
            <a:r>
              <a:rPr lang="en-US" dirty="0"/>
              <a:t>It also adds details about Holy Spirit:</a:t>
            </a:r>
          </a:p>
          <a:p>
            <a:r>
              <a:rPr lang="en-US" dirty="0"/>
              <a:t>Gives life</a:t>
            </a:r>
          </a:p>
          <a:p>
            <a:r>
              <a:rPr lang="en-US" dirty="0"/>
              <a:t>Exists simultaneously with Father &amp; Son (like sun, sun-rays, and heat)</a:t>
            </a:r>
          </a:p>
          <a:p>
            <a:r>
              <a:rPr lang="en-US" dirty="0"/>
              <a:t>Inspired the Bible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Athanasian</a:t>
            </a:r>
            <a:r>
              <a:rPr lang="en-US" dirty="0"/>
              <a:t> Creed</a:t>
            </a:r>
          </a:p>
        </p:txBody>
      </p:sp>
      <p:sp>
        <p:nvSpPr>
          <p:cNvPr id="3" name="Content Placeholder 2"/>
          <p:cNvSpPr>
            <a:spLocks noGrp="1"/>
          </p:cNvSpPr>
          <p:nvPr>
            <p:ph idx="1"/>
          </p:nvPr>
        </p:nvSpPr>
        <p:spPr/>
        <p:txBody>
          <a:bodyPr/>
          <a:lstStyle/>
          <a:p>
            <a:r>
              <a:rPr lang="en-US" dirty="0"/>
              <a:t>A very long creed</a:t>
            </a:r>
          </a:p>
          <a:p>
            <a:r>
              <a:rPr lang="en-US" dirty="0"/>
              <a:t>Written in the 500’s</a:t>
            </a:r>
          </a:p>
          <a:p>
            <a:r>
              <a:rPr lang="en-US" dirty="0"/>
              <a:t>Also meant to emphasize that Jesus and the Holy spirit are just as much “God” as the Father 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Protestant Church Documents</a:t>
            </a:r>
          </a:p>
        </p:txBody>
      </p:sp>
      <p:sp>
        <p:nvSpPr>
          <p:cNvPr id="3" name="Content Placeholder 2"/>
          <p:cNvSpPr>
            <a:spLocks noGrp="1"/>
          </p:cNvSpPr>
          <p:nvPr>
            <p:ph idx="1"/>
          </p:nvPr>
        </p:nvSpPr>
        <p:spPr/>
        <p:txBody>
          <a:bodyPr/>
          <a:lstStyle/>
          <a:p>
            <a:r>
              <a:rPr lang="en-US" dirty="0"/>
              <a:t>Each new church at the reformation wrote long documents to explain what they believed. These documents are called “confessions.” because the “confess” what the people believed, just like the creed does.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Lutheran Confessions</a:t>
            </a:r>
          </a:p>
        </p:txBody>
      </p:sp>
      <p:sp>
        <p:nvSpPr>
          <p:cNvPr id="3" name="Content Placeholder 2"/>
          <p:cNvSpPr>
            <a:spLocks noGrp="1"/>
          </p:cNvSpPr>
          <p:nvPr>
            <p:ph idx="1"/>
          </p:nvPr>
        </p:nvSpPr>
        <p:spPr/>
        <p:txBody>
          <a:bodyPr/>
          <a:lstStyle/>
          <a:p>
            <a:r>
              <a:rPr lang="en-US" dirty="0"/>
              <a:t>The document written by the Lutherans is called the “Augsburg Confession,” because it was written in the town of Augsburg.</a:t>
            </a:r>
          </a:p>
          <a:p>
            <a:r>
              <a:rPr lang="en-US" dirty="0"/>
              <a:t>It starts by saying that the Lutherans accept all 3 of the creeds, and then adds a lot about how “grace alone” affects how the church </a:t>
            </a:r>
            <a:r>
              <a:rPr lang="en-US"/>
              <a:t>is understood.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Highlights of Lutheran Confessions 1</a:t>
            </a:r>
          </a:p>
        </p:txBody>
      </p:sp>
      <p:sp>
        <p:nvSpPr>
          <p:cNvPr id="3" name="Content Placeholder 2"/>
          <p:cNvSpPr>
            <a:spLocks noGrp="1"/>
          </p:cNvSpPr>
          <p:nvPr>
            <p:ph idx="1"/>
          </p:nvPr>
        </p:nvSpPr>
        <p:spPr/>
        <p:txBody>
          <a:bodyPr/>
          <a:lstStyle/>
          <a:p>
            <a:r>
              <a:rPr lang="en-US" dirty="0"/>
              <a:t>Bible is to be only source of authority</a:t>
            </a:r>
          </a:p>
          <a:p>
            <a:r>
              <a:rPr lang="en-US" dirty="0"/>
              <a:t>Salvation is by grace alone, not by works</a:t>
            </a:r>
          </a:p>
          <a:p>
            <a:r>
              <a:rPr lang="en-US" dirty="0"/>
              <a:t>We do good works, but not to deserve salvation</a:t>
            </a:r>
          </a:p>
          <a:p>
            <a:r>
              <a:rPr lang="en-US" dirty="0"/>
              <a:t>The body and blood of Christ are present in communion</a:t>
            </a:r>
          </a:p>
          <a:p>
            <a:r>
              <a:rPr lang="en-US" dirty="0"/>
              <a:t>God does want the church to have pastors.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PRAYER</a:t>
            </a:r>
          </a:p>
        </p:txBody>
      </p:sp>
      <p:sp>
        <p:nvSpPr>
          <p:cNvPr id="3" name="Content Placeholder 2"/>
          <p:cNvSpPr>
            <a:spLocks noGrp="1"/>
          </p:cNvSpPr>
          <p:nvPr>
            <p:ph idx="1"/>
          </p:nvPr>
        </p:nvSpPr>
        <p:spPr/>
        <p:txBody>
          <a:bodyPr/>
          <a:lstStyle/>
          <a:p>
            <a:r>
              <a:rPr lang="en-US" dirty="0"/>
              <a:t>Dear God,</a:t>
            </a:r>
          </a:p>
          <a:p>
            <a:r>
              <a:rPr lang="en-US" dirty="0"/>
              <a:t>Thank you for the clarity about faith in you that has been written down in the creeds and confessions.</a:t>
            </a:r>
          </a:p>
          <a:p>
            <a:endParaRPr lang="en-US" dirty="0"/>
          </a:p>
          <a:p>
            <a:r>
              <a:rPr lang="en-US" dirty="0"/>
              <a:t>May this clarity help us to make </a:t>
            </a:r>
            <a:r>
              <a:rPr lang="en-US"/>
              <a:t>it through </a:t>
            </a:r>
            <a:r>
              <a:rPr lang="en-US" dirty="0"/>
              <a:t>each day without doubt or fear of you.</a:t>
            </a:r>
          </a:p>
          <a:p>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Apostles Creed (1)</a:t>
            </a:r>
          </a:p>
        </p:txBody>
      </p:sp>
      <p:sp>
        <p:nvSpPr>
          <p:cNvPr id="3" name="Content Placeholder 2"/>
          <p:cNvSpPr>
            <a:spLocks noGrp="1"/>
          </p:cNvSpPr>
          <p:nvPr>
            <p:ph idx="1"/>
          </p:nvPr>
        </p:nvSpPr>
        <p:spPr/>
        <p:txBody>
          <a:bodyPr/>
          <a:lstStyle/>
          <a:p>
            <a:r>
              <a:rPr lang="en-US" dirty="0"/>
              <a:t>It is the shortest creed.</a:t>
            </a:r>
          </a:p>
          <a:p>
            <a:r>
              <a:rPr lang="en-US" dirty="0"/>
              <a:t>It was originally used at baptism --- those who wanted to be baptized were taught the basics in the creed.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Apostles Creed  (2)</a:t>
            </a:r>
          </a:p>
        </p:txBody>
      </p:sp>
      <p:sp>
        <p:nvSpPr>
          <p:cNvPr id="3" name="Content Placeholder 2"/>
          <p:cNvSpPr>
            <a:spLocks noGrp="1"/>
          </p:cNvSpPr>
          <p:nvPr>
            <p:ph idx="1"/>
          </p:nvPr>
        </p:nvSpPr>
        <p:spPr/>
        <p:txBody>
          <a:bodyPr/>
          <a:lstStyle/>
          <a:p>
            <a:r>
              <a:rPr lang="en-US" dirty="0"/>
              <a:t>When they were baptized, they were asked if they believed each part of the creed, like …</a:t>
            </a:r>
          </a:p>
          <a:p>
            <a:r>
              <a:rPr lang="en-US" dirty="0"/>
              <a:t>Do you believe in God the father almighty?</a:t>
            </a:r>
          </a:p>
          <a:p>
            <a:r>
              <a:rPr lang="en-US" dirty="0"/>
              <a:t>If they said “yes,” then they could be baptized.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Apostles Creed  (3)</a:t>
            </a:r>
          </a:p>
        </p:txBody>
      </p:sp>
      <p:sp>
        <p:nvSpPr>
          <p:cNvPr id="3" name="Content Placeholder 2"/>
          <p:cNvSpPr>
            <a:spLocks noGrp="1"/>
          </p:cNvSpPr>
          <p:nvPr>
            <p:ph idx="1"/>
          </p:nvPr>
        </p:nvSpPr>
        <p:spPr/>
        <p:txBody>
          <a:bodyPr/>
          <a:lstStyle/>
          <a:p>
            <a:r>
              <a:rPr lang="en-US" dirty="0"/>
              <a:t>We still do this today. Adults who want to be baptized will be asked about each part of the creed.</a:t>
            </a:r>
          </a:p>
          <a:p>
            <a:r>
              <a:rPr lang="en-US" dirty="0"/>
              <a:t>When babies are baptized, their sponsors answer for them.</a:t>
            </a:r>
          </a:p>
          <a:p>
            <a:r>
              <a:rPr lang="en-US" dirty="0"/>
              <a:t>At confirmation, they speak it for themselves. You will be asked each part of the creed.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Apostles Creed  (4)</a:t>
            </a:r>
          </a:p>
        </p:txBody>
      </p:sp>
      <p:sp>
        <p:nvSpPr>
          <p:cNvPr id="3" name="Content Placeholder 2"/>
          <p:cNvSpPr>
            <a:spLocks noGrp="1"/>
          </p:cNvSpPr>
          <p:nvPr>
            <p:ph idx="1"/>
          </p:nvPr>
        </p:nvSpPr>
        <p:spPr/>
        <p:txBody>
          <a:bodyPr>
            <a:normAutofit/>
          </a:bodyPr>
          <a:lstStyle/>
          <a:p>
            <a:r>
              <a:rPr lang="en-US" dirty="0"/>
              <a:t>It is called “apostles” creed, because it summarizes the teachings of the earliest Christians.</a:t>
            </a:r>
          </a:p>
          <a:p>
            <a:r>
              <a:rPr lang="en-US" dirty="0"/>
              <a:t>(Apostle means someone who is sent: Jesus sent his disciples, so we call them apostles)</a:t>
            </a:r>
          </a:p>
          <a:p>
            <a:pPr>
              <a:buNone/>
            </a:pPr>
            <a:r>
              <a:rPr lang="en-US" dirty="0"/>
              <a:t>It was developed gradually over time, starting in the 200’s.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Nicene Creed  (1)</a:t>
            </a:r>
          </a:p>
        </p:txBody>
      </p:sp>
      <p:sp>
        <p:nvSpPr>
          <p:cNvPr id="3" name="Content Placeholder 2"/>
          <p:cNvSpPr>
            <a:spLocks noGrp="1"/>
          </p:cNvSpPr>
          <p:nvPr>
            <p:ph idx="1"/>
          </p:nvPr>
        </p:nvSpPr>
        <p:spPr/>
        <p:txBody>
          <a:bodyPr/>
          <a:lstStyle/>
          <a:p>
            <a:r>
              <a:rPr lang="en-US" dirty="0"/>
              <a:t>This is a longer creed.</a:t>
            </a:r>
          </a:p>
          <a:p>
            <a:r>
              <a:rPr lang="en-US" dirty="0"/>
              <a:t>It was written in the 300’s.</a:t>
            </a:r>
          </a:p>
          <a:p>
            <a:r>
              <a:rPr lang="en-US" dirty="0"/>
              <a:t>It was the result of a meeting of leaders from churches all around the Roman empire.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Nicene Creed  (2)</a:t>
            </a:r>
          </a:p>
        </p:txBody>
      </p:sp>
      <p:sp>
        <p:nvSpPr>
          <p:cNvPr id="3" name="Content Placeholder 2"/>
          <p:cNvSpPr>
            <a:spLocks noGrp="1"/>
          </p:cNvSpPr>
          <p:nvPr>
            <p:ph idx="1"/>
          </p:nvPr>
        </p:nvSpPr>
        <p:spPr/>
        <p:txBody>
          <a:bodyPr/>
          <a:lstStyle/>
          <a:p>
            <a:r>
              <a:rPr lang="en-US" dirty="0"/>
              <a:t>The problem discussed at the meeting was how to explain that Jesus is God, because a false teacher had said that Jesus was not God</a:t>
            </a:r>
          </a:p>
          <a:p>
            <a:endParaRPr lang="en-US" dirty="0"/>
          </a:p>
          <a:p>
            <a:r>
              <a:rPr lang="en-US" dirty="0"/>
              <a:t>They finally decided to use the words “one substance with the Father” to explain it ---</a:t>
            </a:r>
          </a:p>
          <a:p>
            <a:r>
              <a:rPr lang="en-US" dirty="0"/>
              <a:t>(just like sun rays are “one substance” with the sun)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Nicene Creed  (3)</a:t>
            </a:r>
          </a:p>
        </p:txBody>
      </p:sp>
      <p:sp>
        <p:nvSpPr>
          <p:cNvPr id="3" name="Content Placeholder 2"/>
          <p:cNvSpPr>
            <a:spLocks noGrp="1"/>
          </p:cNvSpPr>
          <p:nvPr>
            <p:ph idx="1"/>
          </p:nvPr>
        </p:nvSpPr>
        <p:spPr/>
        <p:txBody>
          <a:bodyPr/>
          <a:lstStyle/>
          <a:p>
            <a:r>
              <a:rPr lang="en-US" dirty="0"/>
              <a:t>Note the repeated emphasis:</a:t>
            </a:r>
          </a:p>
          <a:p>
            <a:r>
              <a:rPr lang="en-US" dirty="0"/>
              <a:t>I believe in:</a:t>
            </a:r>
          </a:p>
          <a:p>
            <a:pPr algn="just"/>
            <a:r>
              <a:rPr lang="en-US" dirty="0"/>
              <a:t>ONE LORD Jesus Christ</a:t>
            </a:r>
          </a:p>
          <a:p>
            <a:pPr algn="just"/>
            <a:r>
              <a:rPr lang="en-US" dirty="0"/>
              <a:t>ONLY-begotten Son of God</a:t>
            </a:r>
          </a:p>
          <a:p>
            <a:pPr algn="just"/>
            <a:endParaRPr lang="en-US" dirty="0"/>
          </a:p>
          <a:p>
            <a:pPr algn="just"/>
            <a:r>
              <a:rPr lang="en-US" dirty="0"/>
              <a:t>(“begotten” means “originating,” and is the same as the word used in lists of ancestors; here it means Jesus comes forth from God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Nicene Creed  (4)</a:t>
            </a:r>
          </a:p>
        </p:txBody>
      </p:sp>
      <p:sp>
        <p:nvSpPr>
          <p:cNvPr id="3" name="Content Placeholder 2"/>
          <p:cNvSpPr>
            <a:spLocks noGrp="1"/>
          </p:cNvSpPr>
          <p:nvPr>
            <p:ph idx="1"/>
          </p:nvPr>
        </p:nvSpPr>
        <p:spPr/>
        <p:txBody>
          <a:bodyPr/>
          <a:lstStyle/>
          <a:p>
            <a:r>
              <a:rPr lang="en-US" dirty="0"/>
              <a:t>The emphasis continues:</a:t>
            </a:r>
          </a:p>
          <a:p>
            <a:r>
              <a:rPr lang="en-US" dirty="0"/>
              <a:t>“begotten” of his Father before all worlds (before creation, Jesus was already a natural part of God. It was not that the Father came first, and then Jesus came later --- they were always part of each other)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773</Words>
  <Application>Microsoft Macintosh PowerPoint</Application>
  <PresentationFormat>On-screen Show (4:3)</PresentationFormat>
  <Paragraphs>69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DETAILS ABOUT 3 CREEDS</vt:lpstr>
      <vt:lpstr>The Apostles Creed (1)</vt:lpstr>
      <vt:lpstr>The Apostles Creed  (2)</vt:lpstr>
      <vt:lpstr>The Apostles Creed  (3)</vt:lpstr>
      <vt:lpstr>The Apostles Creed  (4)</vt:lpstr>
      <vt:lpstr>The Nicene Creed  (1)</vt:lpstr>
      <vt:lpstr>The Nicene Creed  (2)</vt:lpstr>
      <vt:lpstr>The Nicene Creed  (3)</vt:lpstr>
      <vt:lpstr>The Nicene Creed  (4)</vt:lpstr>
      <vt:lpstr>The Nicene Creed  (5)</vt:lpstr>
      <vt:lpstr>The Nicene Creed  (6)</vt:lpstr>
      <vt:lpstr>The Nicene Creed  (7)</vt:lpstr>
      <vt:lpstr>The Athanasian Creed</vt:lpstr>
      <vt:lpstr>Protestant Church Documents</vt:lpstr>
      <vt:lpstr>The Lutheran Confessions</vt:lpstr>
      <vt:lpstr>Highlights of Lutheran Confessions 1</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CREED DETAILS</dc:title>
  <dc:creator>James A Found</dc:creator>
  <cp:lastModifiedBy>James Found</cp:lastModifiedBy>
  <cp:revision>10</cp:revision>
  <dcterms:created xsi:type="dcterms:W3CDTF">2014-11-01T17:26:59Z</dcterms:created>
  <dcterms:modified xsi:type="dcterms:W3CDTF">2024-03-09T17:23:33Z</dcterms:modified>
</cp:coreProperties>
</file>