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60" r:id="rId4"/>
    <p:sldId id="261" r:id="rId5"/>
    <p:sldId id="275" r:id="rId6"/>
    <p:sldId id="276" r:id="rId7"/>
    <p:sldId id="262" r:id="rId8"/>
    <p:sldId id="263" r:id="rId9"/>
    <p:sldId id="270" r:id="rId10"/>
    <p:sldId id="286" r:id="rId11"/>
    <p:sldId id="264" r:id="rId12"/>
    <p:sldId id="265" r:id="rId13"/>
    <p:sldId id="284" r:id="rId14"/>
    <p:sldId id="266" r:id="rId15"/>
    <p:sldId id="287" r:id="rId16"/>
    <p:sldId id="267" r:id="rId17"/>
    <p:sldId id="268" r:id="rId18"/>
    <p:sldId id="283"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739" autoAdjust="0"/>
    <p:restoredTop sz="86449" autoAdjust="0"/>
  </p:normalViewPr>
  <p:slideViewPr>
    <p:cSldViewPr>
      <p:cViewPr varScale="1">
        <p:scale>
          <a:sx n="83" d="100"/>
          <a:sy n="83" d="100"/>
        </p:scale>
        <p:origin x="192" y="448"/>
      </p:cViewPr>
      <p:guideLst>
        <p:guide orient="horz" pos="2160"/>
        <p:guide pos="2880"/>
      </p:guideLst>
    </p:cSldViewPr>
  </p:slideViewPr>
  <p:outlineViewPr>
    <p:cViewPr>
      <p:scale>
        <a:sx n="33" d="100"/>
        <a:sy n="33" d="100"/>
      </p:scale>
      <p:origin x="0" y="92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BB512ED-76B1-4E78-B245-D246FA785ACF}" type="datetimeFigureOut">
              <a:rPr lang="en-US" smtClean="0"/>
              <a:pPr/>
              <a:t>3/9/24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32E84FE-6853-4E7A-A232-033842B513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B512ED-76B1-4E78-B245-D246FA785ACF}"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E84FE-6853-4E7A-A232-033842B513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BBB512ED-76B1-4E78-B245-D246FA785ACF}" type="datetimeFigureOut">
              <a:rPr lang="en-US" smtClean="0"/>
              <a:pPr/>
              <a:t>3/9/24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32E84FE-6853-4E7A-A232-033842B513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B512ED-76B1-4E78-B245-D246FA785ACF}"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E84FE-6853-4E7A-A232-033842B513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BB512ED-76B1-4E78-B245-D246FA785ACF}" type="datetimeFigureOut">
              <a:rPr lang="en-US" smtClean="0"/>
              <a:pPr/>
              <a:t>3/9/24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32E84FE-6853-4E7A-A232-033842B513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BB512ED-76B1-4E78-B245-D246FA785ACF}"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E84FE-6853-4E7A-A232-033842B513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BB512ED-76B1-4E78-B245-D246FA785ACF}" type="datetimeFigureOut">
              <a:rPr lang="en-US" smtClean="0"/>
              <a:pPr/>
              <a:t>3/9/24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E84FE-6853-4E7A-A232-033842B513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BB512ED-76B1-4E78-B245-D246FA785ACF}" type="datetimeFigureOut">
              <a:rPr lang="en-US" smtClean="0"/>
              <a:pPr/>
              <a:t>3/9/24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E84FE-6853-4E7A-A232-033842B513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BB512ED-76B1-4E78-B245-D246FA785ACF}" type="datetimeFigureOut">
              <a:rPr lang="en-US" smtClean="0"/>
              <a:pPr/>
              <a:t>3/9/24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32E84FE-6853-4E7A-A232-033842B513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BB512ED-76B1-4E78-B245-D246FA785ACF}"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E84FE-6853-4E7A-A232-033842B513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BBB512ED-76B1-4E78-B245-D246FA785ACF}"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E84FE-6853-4E7A-A232-033842B5137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BB512ED-76B1-4E78-B245-D246FA785ACF}" type="datetimeFigureOut">
              <a:rPr lang="en-US" smtClean="0"/>
              <a:pPr/>
              <a:t>3/9/24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32E84FE-6853-4E7A-A232-033842B513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Apostles Creed</a:t>
            </a:r>
          </a:p>
        </p:txBody>
      </p:sp>
      <p:sp>
        <p:nvSpPr>
          <p:cNvPr id="3" name="Content Placeholder 2"/>
          <p:cNvSpPr>
            <a:spLocks noGrp="1"/>
          </p:cNvSpPr>
          <p:nvPr>
            <p:ph idx="1"/>
          </p:nvPr>
        </p:nvSpPr>
        <p:spPr/>
        <p:txBody>
          <a:bodyPr/>
          <a:lstStyle/>
          <a:p>
            <a:r>
              <a:rPr lang="en-US" sz="4000" dirty="0"/>
              <a:t>Jesus is </a:t>
            </a:r>
            <a:r>
              <a:rPr lang="en-US" sz="4000" dirty="0">
                <a:solidFill>
                  <a:srgbClr val="FF0000"/>
                </a:solidFill>
              </a:rPr>
              <a:t>God the Son</a:t>
            </a:r>
          </a:p>
          <a:p>
            <a:r>
              <a:rPr lang="en-US" sz="4000" dirty="0"/>
              <a:t>---  So What?</a:t>
            </a:r>
          </a:p>
          <a:p>
            <a:endParaRPr lang="en-US" sz="4000" dirty="0"/>
          </a:p>
          <a:p>
            <a:r>
              <a:rPr lang="en-US" sz="4000" dirty="0"/>
              <a:t>We say in the creed:</a:t>
            </a:r>
          </a:p>
          <a:p>
            <a:endParaRPr lang="en-US" sz="4000" dirty="0"/>
          </a:p>
          <a:p>
            <a:r>
              <a:rPr lang="en-US" sz="4000" dirty="0"/>
              <a:t>“I believe in God the Father,</a:t>
            </a:r>
          </a:p>
          <a:p>
            <a:r>
              <a:rPr lang="en-US" sz="4000" dirty="0"/>
              <a:t>AND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a:t>
            </a:r>
            <a:r>
              <a:rPr lang="en-US" dirty="0" err="1"/>
              <a:t>mary’s</a:t>
            </a:r>
            <a:r>
              <a:rPr lang="en-US" dirty="0"/>
              <a:t> son </a:t>
            </a:r>
            <a:r>
              <a:rPr lang="en-US" dirty="0" err="1"/>
              <a:t>jesus</a:t>
            </a:r>
            <a:r>
              <a:rPr lang="en-US" dirty="0"/>
              <a:t> is messiah:</a:t>
            </a:r>
          </a:p>
        </p:txBody>
      </p:sp>
      <p:sp>
        <p:nvSpPr>
          <p:cNvPr id="3" name="Content Placeholder 2"/>
          <p:cNvSpPr>
            <a:spLocks noGrp="1"/>
          </p:cNvSpPr>
          <p:nvPr>
            <p:ph idx="1"/>
          </p:nvPr>
        </p:nvSpPr>
        <p:spPr/>
        <p:txBody>
          <a:bodyPr/>
          <a:lstStyle/>
          <a:p>
            <a:r>
              <a:rPr lang="en-US" dirty="0"/>
              <a:t>1. Because of what the angel said to Mary:</a:t>
            </a:r>
          </a:p>
          <a:p>
            <a:endParaRPr lang="en-US" dirty="0"/>
          </a:p>
          <a:p>
            <a:r>
              <a:rPr lang="en-US" dirty="0"/>
              <a:t>You are to call him Jesus</a:t>
            </a:r>
            <a:br>
              <a:rPr lang="en-US" dirty="0"/>
            </a:br>
            <a:r>
              <a:rPr lang="en-US" dirty="0"/>
              <a:t>        (which means “God Saves”) and</a:t>
            </a:r>
          </a:p>
          <a:p>
            <a:r>
              <a:rPr lang="en-US" dirty="0"/>
              <a:t>He’ll get the throne of David</a:t>
            </a:r>
            <a:br>
              <a:rPr lang="en-US" dirty="0"/>
            </a:br>
            <a:r>
              <a:rPr lang="en-US" dirty="0"/>
              <a:t>    (He will be the eternal king)</a:t>
            </a:r>
          </a:p>
          <a:p>
            <a:r>
              <a:rPr lang="en-US" dirty="0"/>
              <a:t>Luke 1:21-22</a:t>
            </a:r>
          </a:p>
        </p:txBody>
      </p:sp>
    </p:spTree>
    <p:extLst>
      <p:ext uri="{BB962C8B-B14F-4D97-AF65-F5344CB8AC3E}">
        <p14:creationId xmlns:p14="http://schemas.microsoft.com/office/powerpoint/2010/main" val="2380387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promised messiah</a:t>
            </a:r>
          </a:p>
        </p:txBody>
      </p:sp>
      <p:sp>
        <p:nvSpPr>
          <p:cNvPr id="3" name="Content Placeholder 2"/>
          <p:cNvSpPr>
            <a:spLocks noGrp="1"/>
          </p:cNvSpPr>
          <p:nvPr>
            <p:ph idx="1"/>
          </p:nvPr>
        </p:nvSpPr>
        <p:spPr/>
        <p:txBody>
          <a:bodyPr/>
          <a:lstStyle/>
          <a:p>
            <a:endParaRPr lang="en-US" dirty="0"/>
          </a:p>
          <a:p>
            <a:endParaRPr lang="en-US" dirty="0"/>
          </a:p>
          <a:p>
            <a:r>
              <a:rPr lang="en-US" dirty="0"/>
              <a:t>The people of Israel waited many years for this king. When Jesus did come, many “did not receive him. But those who did receive him, who believed in him, he gave them the power to be children of God.”</a:t>
            </a:r>
            <a:br>
              <a:rPr lang="en-US" dirty="0"/>
            </a:br>
            <a:r>
              <a:rPr lang="en-US" dirty="0"/>
              <a:t>    (John 1:12)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name “</a:t>
            </a:r>
            <a:r>
              <a:rPr lang="en-US" dirty="0" err="1"/>
              <a:t>christ</a:t>
            </a:r>
            <a:r>
              <a:rPr lang="en-US" dirty="0"/>
              <a:t>”</a:t>
            </a:r>
          </a:p>
        </p:txBody>
      </p:sp>
      <p:sp>
        <p:nvSpPr>
          <p:cNvPr id="3" name="Content Placeholder 2"/>
          <p:cNvSpPr>
            <a:spLocks noGrp="1"/>
          </p:cNvSpPr>
          <p:nvPr>
            <p:ph idx="1"/>
          </p:nvPr>
        </p:nvSpPr>
        <p:spPr/>
        <p:txBody>
          <a:bodyPr/>
          <a:lstStyle/>
          <a:p>
            <a:r>
              <a:rPr lang="en-US" dirty="0"/>
              <a:t>Christ means the same as Messiah.</a:t>
            </a:r>
          </a:p>
          <a:p>
            <a:r>
              <a:rPr lang="en-US" dirty="0"/>
              <a:t>Christ is from Greek language,</a:t>
            </a:r>
          </a:p>
          <a:p>
            <a:r>
              <a:rPr lang="en-US" dirty="0"/>
              <a:t>Messiah is from Hebrew language.</a:t>
            </a:r>
          </a:p>
          <a:p>
            <a:r>
              <a:rPr lang="en-US" dirty="0"/>
              <a:t>They both mean “anointed.”</a:t>
            </a:r>
          </a:p>
          <a:p>
            <a:endParaRPr lang="en-US" dirty="0"/>
          </a:p>
          <a:p>
            <a:r>
              <a:rPr lang="en-US" dirty="0"/>
              <a:t>When you say “Christ Jesus,” you are saying that Jesus is your “anointed-king.”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anointing</a:t>
            </a:r>
          </a:p>
        </p:txBody>
      </p:sp>
      <p:sp>
        <p:nvSpPr>
          <p:cNvPr id="3" name="Content Placeholder 2"/>
          <p:cNvSpPr>
            <a:spLocks noGrp="1"/>
          </p:cNvSpPr>
          <p:nvPr>
            <p:ph idx="1"/>
          </p:nvPr>
        </p:nvSpPr>
        <p:spPr/>
        <p:txBody>
          <a:bodyPr/>
          <a:lstStyle/>
          <a:p>
            <a:r>
              <a:rPr lang="en-US" dirty="0"/>
              <a:t>The people of Israel anointed prophets and priests as well as kings.</a:t>
            </a:r>
          </a:p>
          <a:p>
            <a:r>
              <a:rPr lang="en-US" dirty="0"/>
              <a:t>As our prophet, Jesus tells us the will of God. </a:t>
            </a:r>
            <a:br>
              <a:rPr lang="en-US" dirty="0"/>
            </a:br>
            <a:r>
              <a:rPr lang="en-US" dirty="0"/>
              <a:t>“you have heard it said, Do not kill, but I say to you, if you hate, you are a murderer.” </a:t>
            </a:r>
          </a:p>
          <a:p>
            <a:r>
              <a:rPr lang="en-US" dirty="0"/>
              <a:t>As our priest, Jesus is our go-between with the father.  “As our priest, he “put away sin by the sacrifice of himself” (Hebrews 9:26) and he lives now to pray for us.</a:t>
            </a:r>
          </a:p>
          <a:p>
            <a:r>
              <a:rPr lang="en-US"/>
              <a:t>So Jesus </a:t>
            </a:r>
            <a:r>
              <a:rPr lang="en-US" dirty="0"/>
              <a:t>is your prophet, priest and king.</a:t>
            </a:r>
          </a:p>
        </p:txBody>
      </p:sp>
    </p:spTree>
    <p:extLst>
      <p:ext uri="{BB962C8B-B14F-4D97-AF65-F5344CB8AC3E}">
        <p14:creationId xmlns:p14="http://schemas.microsoft.com/office/powerpoint/2010/main" val="2079264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name “son of god”</a:t>
            </a:r>
          </a:p>
        </p:txBody>
      </p:sp>
      <p:sp>
        <p:nvSpPr>
          <p:cNvPr id="3" name="Content Placeholder 2"/>
          <p:cNvSpPr>
            <a:spLocks noGrp="1"/>
          </p:cNvSpPr>
          <p:nvPr>
            <p:ph idx="1"/>
          </p:nvPr>
        </p:nvSpPr>
        <p:spPr/>
        <p:txBody>
          <a:bodyPr>
            <a:normAutofit/>
          </a:bodyPr>
          <a:lstStyle/>
          <a:p>
            <a:r>
              <a:rPr lang="en-US" dirty="0"/>
              <a:t>This also comes from Psalm 2. In verse 7, God says to the anointed one (Messiah): you are my Son. So “Son” reminds us that Jesus is the Messiah.</a:t>
            </a:r>
          </a:p>
          <a:p>
            <a:endParaRPr lang="en-US" dirty="0"/>
          </a:p>
          <a:p>
            <a:r>
              <a:rPr lang="en-US" dirty="0"/>
              <a:t>God told Mary, “the child born to you will be holy -- the Son of God. (Luke 1:35)</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5FFB0-E15F-A6B8-425A-5062C777C762}"/>
              </a:ext>
            </a:extLst>
          </p:cNvPr>
          <p:cNvSpPr>
            <a:spLocks noGrp="1"/>
          </p:cNvSpPr>
          <p:nvPr>
            <p:ph type="title"/>
          </p:nvPr>
        </p:nvSpPr>
        <p:spPr/>
        <p:txBody>
          <a:bodyPr/>
          <a:lstStyle/>
          <a:p>
            <a:r>
              <a:rPr lang="en-US" dirty="0"/>
              <a:t>More about son of god</a:t>
            </a:r>
          </a:p>
        </p:txBody>
      </p:sp>
      <p:sp>
        <p:nvSpPr>
          <p:cNvPr id="3" name="Content Placeholder 2">
            <a:extLst>
              <a:ext uri="{FF2B5EF4-FFF2-40B4-BE49-F238E27FC236}">
                <a16:creationId xmlns:a16="http://schemas.microsoft.com/office/drawing/2014/main" id="{77EDF32B-87EC-C11B-6CB5-F81726A5D6A9}"/>
              </a:ext>
            </a:extLst>
          </p:cNvPr>
          <p:cNvSpPr>
            <a:spLocks noGrp="1"/>
          </p:cNvSpPr>
          <p:nvPr>
            <p:ph idx="1"/>
          </p:nvPr>
        </p:nvSpPr>
        <p:spPr/>
        <p:txBody>
          <a:bodyPr/>
          <a:lstStyle/>
          <a:p>
            <a:r>
              <a:rPr lang="en-US" dirty="0"/>
              <a:t>Speaking from the sky when Jesus was baptized, God said: “You are my beloved Son.”</a:t>
            </a:r>
          </a:p>
          <a:p>
            <a:endParaRPr lang="en-US" dirty="0"/>
          </a:p>
          <a:p>
            <a:r>
              <a:rPr lang="en-US" dirty="0"/>
              <a:t>Jesus called God his Father. “The Jews threw stones at Jesus, because he called God his father, making himself equal with God.”  John 5:13</a:t>
            </a:r>
          </a:p>
          <a:p>
            <a:endParaRPr lang="en-US" dirty="0"/>
          </a:p>
          <a:p>
            <a:r>
              <a:rPr lang="en-US" dirty="0"/>
              <a:t>When we worship God, we are worshipping Father, Son, and Holy Spirit.”</a:t>
            </a:r>
          </a:p>
        </p:txBody>
      </p:sp>
    </p:spTree>
    <p:extLst>
      <p:ext uri="{BB962C8B-B14F-4D97-AF65-F5344CB8AC3E}">
        <p14:creationId xmlns:p14="http://schemas.microsoft.com/office/powerpoint/2010/main" val="1796001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name “son of man”</a:t>
            </a:r>
          </a:p>
        </p:txBody>
      </p:sp>
      <p:sp>
        <p:nvSpPr>
          <p:cNvPr id="3" name="Content Placeholder 2"/>
          <p:cNvSpPr>
            <a:spLocks noGrp="1"/>
          </p:cNvSpPr>
          <p:nvPr>
            <p:ph idx="1"/>
          </p:nvPr>
        </p:nvSpPr>
        <p:spPr/>
        <p:txBody>
          <a:bodyPr/>
          <a:lstStyle/>
          <a:p>
            <a:r>
              <a:rPr lang="en-US" dirty="0"/>
              <a:t>This comes from Daniel, chapter 7. Daniel saw a throne in heaven (representing God), and next to it “someone like a son of man. coming on the clouds of heaven … his kingdom shall not be destroyed.”</a:t>
            </a:r>
          </a:p>
          <a:p>
            <a:endParaRPr lang="en-US" dirty="0"/>
          </a:p>
          <a:p>
            <a:r>
              <a:rPr lang="en-US" dirty="0"/>
              <a:t>So when Jesus called himself “son of Man,” he meant “I am that superman that Daniel saw in heaven. I am the king who will rule forever.”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“son of man” judges</a:t>
            </a:r>
          </a:p>
        </p:txBody>
      </p:sp>
      <p:sp>
        <p:nvSpPr>
          <p:cNvPr id="3" name="Content Placeholder 2"/>
          <p:cNvSpPr>
            <a:spLocks noGrp="1"/>
          </p:cNvSpPr>
          <p:nvPr>
            <p:ph idx="1"/>
          </p:nvPr>
        </p:nvSpPr>
        <p:spPr/>
        <p:txBody>
          <a:bodyPr/>
          <a:lstStyle/>
          <a:p>
            <a:r>
              <a:rPr lang="en-US" dirty="0"/>
              <a:t>When Jesus was on trial, the high priest asked him, “Are you the Christ, the Son of God?” Jesus answered, “I am, and you will see the Son of Man seated at the right hand of power, coming with the clouds of heaven.” </a:t>
            </a:r>
          </a:p>
          <a:p>
            <a:r>
              <a:rPr lang="en-US" dirty="0"/>
              <a:t>The priests then became angry and condemned him to die.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Fish Symbol</a:t>
            </a:r>
          </a:p>
        </p:txBody>
      </p:sp>
      <p:sp>
        <p:nvSpPr>
          <p:cNvPr id="3" name="Content Placeholder 2"/>
          <p:cNvSpPr>
            <a:spLocks noGrp="1"/>
          </p:cNvSpPr>
          <p:nvPr>
            <p:ph idx="1"/>
          </p:nvPr>
        </p:nvSpPr>
        <p:spPr/>
        <p:txBody>
          <a:bodyPr>
            <a:normAutofit lnSpcReduction="10000"/>
          </a:bodyPr>
          <a:lstStyle/>
          <a:p>
            <a:r>
              <a:rPr lang="en-US" dirty="0"/>
              <a:t>Was used in early centuries as a code for people to reveal they were Christians.</a:t>
            </a:r>
          </a:p>
          <a:p>
            <a:endParaRPr lang="en-US" dirty="0"/>
          </a:p>
          <a:p>
            <a:r>
              <a:rPr lang="en-US" dirty="0"/>
              <a:t>Fish in Greek is I CH TH U S</a:t>
            </a:r>
            <a:br>
              <a:rPr lang="en-US" dirty="0"/>
            </a:br>
            <a:r>
              <a:rPr lang="en-US" dirty="0"/>
              <a:t>(a fish scientist is an </a:t>
            </a:r>
            <a:r>
              <a:rPr lang="en-US" u="sng" dirty="0"/>
              <a:t>ichthy</a:t>
            </a:r>
            <a:r>
              <a:rPr lang="en-US" dirty="0"/>
              <a:t>ologist)</a:t>
            </a:r>
          </a:p>
          <a:p>
            <a:endParaRPr lang="en-US" dirty="0"/>
          </a:p>
          <a:p>
            <a:r>
              <a:rPr lang="en-US" dirty="0"/>
              <a:t>I = IESUS = JESUS</a:t>
            </a:r>
          </a:p>
          <a:p>
            <a:r>
              <a:rPr lang="en-US" dirty="0"/>
              <a:t>CH = CHRISTOS = CHRIST</a:t>
            </a:r>
          </a:p>
          <a:p>
            <a:r>
              <a:rPr lang="en-US" dirty="0"/>
              <a:t>TH = THEOU = GOD’S (note: theology)</a:t>
            </a:r>
          </a:p>
          <a:p>
            <a:r>
              <a:rPr lang="en-US" dirty="0"/>
              <a:t>U = UIOS = SON</a:t>
            </a:r>
          </a:p>
          <a:p>
            <a:r>
              <a:rPr lang="en-US" dirty="0"/>
              <a:t>S = SOTER = SAVIOR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7566-D3BA-8197-AB40-920C8FBC153A}"/>
              </a:ext>
            </a:extLst>
          </p:cNvPr>
          <p:cNvSpPr>
            <a:spLocks noGrp="1"/>
          </p:cNvSpPr>
          <p:nvPr>
            <p:ph type="title"/>
          </p:nvPr>
        </p:nvSpPr>
        <p:spPr/>
        <p:txBody>
          <a:bodyPr/>
          <a:lstStyle/>
          <a:p>
            <a:r>
              <a:rPr lang="en-US" dirty="0"/>
              <a:t>Closing prayer</a:t>
            </a:r>
          </a:p>
        </p:txBody>
      </p:sp>
      <p:sp>
        <p:nvSpPr>
          <p:cNvPr id="3" name="Content Placeholder 2">
            <a:extLst>
              <a:ext uri="{FF2B5EF4-FFF2-40B4-BE49-F238E27FC236}">
                <a16:creationId xmlns:a16="http://schemas.microsoft.com/office/drawing/2014/main" id="{39BF88B6-1207-0D67-2BFF-2374471BB7E6}"/>
              </a:ext>
            </a:extLst>
          </p:cNvPr>
          <p:cNvSpPr>
            <a:spLocks noGrp="1"/>
          </p:cNvSpPr>
          <p:nvPr>
            <p:ph idx="1"/>
          </p:nvPr>
        </p:nvSpPr>
        <p:spPr/>
        <p:txBody>
          <a:bodyPr/>
          <a:lstStyle/>
          <a:p>
            <a:r>
              <a:rPr lang="en-US" dirty="0"/>
              <a:t>Dear Jesus,</a:t>
            </a:r>
            <a:br>
              <a:rPr lang="en-US" dirty="0"/>
            </a:br>
            <a:r>
              <a:rPr lang="en-US" dirty="0"/>
              <a:t>Thank you for coming to this earth</a:t>
            </a:r>
            <a:br>
              <a:rPr lang="en-US" dirty="0"/>
            </a:br>
            <a:r>
              <a:rPr lang="en-US" dirty="0"/>
              <a:t>to be ”God with us:”</a:t>
            </a:r>
            <a:br>
              <a:rPr lang="en-US" dirty="0"/>
            </a:br>
            <a:r>
              <a:rPr lang="en-US" dirty="0"/>
              <a:t>To be our king, prophet, and priest,</a:t>
            </a:r>
            <a:br>
              <a:rPr lang="en-US" dirty="0"/>
            </a:br>
            <a:r>
              <a:rPr lang="en-US" dirty="0"/>
              <a:t>to save us and give us eternal life.</a:t>
            </a:r>
            <a:br>
              <a:rPr lang="en-US" dirty="0"/>
            </a:br>
            <a:r>
              <a:rPr lang="en-US" dirty="0"/>
              <a:t>Amen</a:t>
            </a:r>
          </a:p>
        </p:txBody>
      </p:sp>
    </p:spTree>
    <p:extLst>
      <p:ext uri="{BB962C8B-B14F-4D97-AF65-F5344CB8AC3E}">
        <p14:creationId xmlns:p14="http://schemas.microsoft.com/office/powerpoint/2010/main" val="427951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in Jesus </a:t>
            </a:r>
            <a:r>
              <a:rPr lang="en-US" dirty="0" err="1"/>
              <a:t>christ</a:t>
            </a:r>
            <a:r>
              <a:rPr lang="en-US" dirty="0"/>
              <a:t>,</a:t>
            </a:r>
          </a:p>
        </p:txBody>
      </p:sp>
      <p:sp>
        <p:nvSpPr>
          <p:cNvPr id="3" name="Content Placeholder 2"/>
          <p:cNvSpPr>
            <a:spLocks noGrp="1"/>
          </p:cNvSpPr>
          <p:nvPr>
            <p:ph idx="1"/>
          </p:nvPr>
        </p:nvSpPr>
        <p:spPr/>
        <p:txBody>
          <a:bodyPr/>
          <a:lstStyle/>
          <a:p>
            <a:r>
              <a:rPr lang="en-US" dirty="0"/>
              <a:t>His only </a:t>
            </a:r>
            <a:r>
              <a:rPr lang="en-US" dirty="0">
                <a:solidFill>
                  <a:srgbClr val="FF0000"/>
                </a:solidFill>
              </a:rPr>
              <a:t>Son</a:t>
            </a:r>
          </a:p>
          <a:p>
            <a:r>
              <a:rPr lang="en-US" dirty="0"/>
              <a:t>Our Lord</a:t>
            </a:r>
          </a:p>
          <a:p>
            <a:endParaRPr lang="en-US" dirty="0"/>
          </a:p>
          <a:p>
            <a:r>
              <a:rPr lang="en-US" dirty="0"/>
              <a:t>Who was …</a:t>
            </a:r>
          </a:p>
          <a:p>
            <a:endParaRPr lang="en-US" dirty="0"/>
          </a:p>
          <a:p>
            <a:r>
              <a:rPr lang="en-US" dirty="0"/>
              <a:t>Conceived by the Holy Spirit</a:t>
            </a:r>
          </a:p>
          <a:p>
            <a:r>
              <a:rPr lang="en-US" dirty="0"/>
              <a:t>Born of the Virgin Mary …</a:t>
            </a:r>
          </a:p>
          <a:p>
            <a:br>
              <a:rPr lang="en-US" dirty="0"/>
            </a:br>
            <a:r>
              <a:rPr lang="en-US" dirty="0"/>
              <a:t>because the Bible says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became man</a:t>
            </a:r>
          </a:p>
        </p:txBody>
      </p:sp>
      <p:sp>
        <p:nvSpPr>
          <p:cNvPr id="3" name="Content Placeholder 2"/>
          <p:cNvSpPr>
            <a:spLocks noGrp="1"/>
          </p:cNvSpPr>
          <p:nvPr>
            <p:ph idx="1"/>
          </p:nvPr>
        </p:nvSpPr>
        <p:spPr/>
        <p:txBody>
          <a:bodyPr/>
          <a:lstStyle/>
          <a:p>
            <a:r>
              <a:rPr lang="en-US" dirty="0"/>
              <a:t>The angel said, “Joseph, do not fear to take Mary as your wife, for that which is </a:t>
            </a:r>
            <a:r>
              <a:rPr lang="en-US" dirty="0">
                <a:solidFill>
                  <a:srgbClr val="FF0000"/>
                </a:solidFill>
              </a:rPr>
              <a:t>conceived</a:t>
            </a:r>
            <a:r>
              <a:rPr lang="en-US" dirty="0"/>
              <a:t> in her is of the Holy Spirit. She will bear a son, and you shall all his name “Jesus,” for he will save his people from their sins.”</a:t>
            </a:r>
            <a:br>
              <a:rPr lang="en-US" dirty="0"/>
            </a:br>
            <a:r>
              <a:rPr lang="en-US" dirty="0"/>
              <a:t>   (Matthew 1:20-21)</a:t>
            </a:r>
          </a:p>
          <a:p>
            <a:endParaRPr lang="en-US" dirty="0"/>
          </a:p>
          <a:p>
            <a:r>
              <a:rPr lang="en-US" dirty="0"/>
              <a:t>What’s the connection?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name “</a:t>
            </a:r>
            <a:r>
              <a:rPr lang="en-US" dirty="0" err="1"/>
              <a:t>jesus</a:t>
            </a:r>
            <a:r>
              <a:rPr lang="en-US" dirty="0"/>
              <a:t>” has meaning</a:t>
            </a:r>
          </a:p>
        </p:txBody>
      </p:sp>
      <p:sp>
        <p:nvSpPr>
          <p:cNvPr id="3" name="Content Placeholder 2"/>
          <p:cNvSpPr>
            <a:spLocks noGrp="1"/>
          </p:cNvSpPr>
          <p:nvPr>
            <p:ph idx="1"/>
          </p:nvPr>
        </p:nvSpPr>
        <p:spPr/>
        <p:txBody>
          <a:bodyPr/>
          <a:lstStyle/>
          <a:p>
            <a:endParaRPr lang="en-US" dirty="0"/>
          </a:p>
          <a:p>
            <a:r>
              <a:rPr lang="en-US" dirty="0"/>
              <a:t>The “Je” is short for Jehovah, the name for God</a:t>
            </a:r>
          </a:p>
          <a:p>
            <a:r>
              <a:rPr lang="en-US" dirty="0"/>
              <a:t>The “sus” is based on the word that means “save.”</a:t>
            </a:r>
          </a:p>
          <a:p>
            <a:r>
              <a:rPr lang="en-US" dirty="0"/>
              <a:t>So “Jesus” means “God saves.”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know </a:t>
            </a:r>
            <a:r>
              <a:rPr lang="en-US" dirty="0" err="1"/>
              <a:t>jesus</a:t>
            </a:r>
            <a:r>
              <a:rPr lang="en-US" dirty="0"/>
              <a:t> is the promised savior?</a:t>
            </a:r>
          </a:p>
        </p:txBody>
      </p:sp>
      <p:sp>
        <p:nvSpPr>
          <p:cNvPr id="3" name="Content Placeholder 2"/>
          <p:cNvSpPr>
            <a:spLocks noGrp="1"/>
          </p:cNvSpPr>
          <p:nvPr>
            <p:ph idx="1"/>
          </p:nvPr>
        </p:nvSpPr>
        <p:spPr/>
        <p:txBody>
          <a:bodyPr>
            <a:normAutofit/>
          </a:bodyPr>
          <a:lstStyle/>
          <a:p>
            <a:r>
              <a:rPr lang="en-US" dirty="0"/>
              <a:t>2. Because he fulfilled the prophecy about Bethlehem:   (found in Old Testament)</a:t>
            </a:r>
          </a:p>
          <a:p>
            <a:r>
              <a:rPr lang="en-US" dirty="0"/>
              <a:t>Micah 5:2 says:</a:t>
            </a:r>
          </a:p>
          <a:p>
            <a:r>
              <a:rPr lang="en-US" dirty="0"/>
              <a:t>In you, Bethlehem, will be born the ruler</a:t>
            </a:r>
          </a:p>
          <a:p>
            <a:r>
              <a:rPr lang="en-US" dirty="0"/>
              <a:t>who already existed before he was born</a:t>
            </a:r>
          </a:p>
          <a:p>
            <a:r>
              <a:rPr lang="en-US" dirty="0"/>
              <a:t>Who will give peace to the earth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know he’s the one?“</a:t>
            </a:r>
          </a:p>
        </p:txBody>
      </p:sp>
      <p:sp>
        <p:nvSpPr>
          <p:cNvPr id="3" name="Content Placeholder 2"/>
          <p:cNvSpPr>
            <a:spLocks noGrp="1"/>
          </p:cNvSpPr>
          <p:nvPr>
            <p:ph idx="1"/>
          </p:nvPr>
        </p:nvSpPr>
        <p:spPr/>
        <p:txBody>
          <a:bodyPr>
            <a:normAutofit lnSpcReduction="10000"/>
          </a:bodyPr>
          <a:lstStyle/>
          <a:p>
            <a:r>
              <a:rPr lang="en-US" dirty="0"/>
              <a:t>3. Because the prophecy wasn’t easy to fulfill.  It had to be Bethlehem, because the Messiah had to be born in David’s home town.  But Mary and Joseph didn’t even live in Bethlehem</a:t>
            </a:r>
          </a:p>
          <a:p>
            <a:r>
              <a:rPr lang="en-US" dirty="0"/>
              <a:t>God moved the Roman emperor to tell people to return to their ancestor’s home town to register.   All the hotels were full ---but God moved an inn keeper to give up his stable. Prophecy was fulfilled.</a:t>
            </a:r>
          </a:p>
          <a:p>
            <a:pPr marL="0" indent="0">
              <a:buNone/>
            </a:pPr>
            <a:endParaRPr lang="en-US" dirty="0"/>
          </a:p>
          <a:p>
            <a:r>
              <a:rPr lang="en-US" dirty="0"/>
              <a:t>HERE ARE SOME MORE MEANINGFUL NAMES:</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name “</a:t>
            </a:r>
            <a:r>
              <a:rPr lang="en-US" dirty="0" err="1"/>
              <a:t>immanuel</a:t>
            </a:r>
            <a:r>
              <a:rPr lang="en-US" dirty="0"/>
              <a:t>”</a:t>
            </a:r>
          </a:p>
        </p:txBody>
      </p:sp>
      <p:sp>
        <p:nvSpPr>
          <p:cNvPr id="3" name="Content Placeholder 2"/>
          <p:cNvSpPr>
            <a:spLocks noGrp="1"/>
          </p:cNvSpPr>
          <p:nvPr>
            <p:ph idx="1"/>
          </p:nvPr>
        </p:nvSpPr>
        <p:spPr/>
        <p:txBody>
          <a:bodyPr/>
          <a:lstStyle/>
          <a:p>
            <a:r>
              <a:rPr lang="en-US" dirty="0"/>
              <a:t>Isaiah had written, “a virgin shall conceive and bear a son, and you shall call him Immanuel.”</a:t>
            </a:r>
          </a:p>
          <a:p>
            <a:endParaRPr lang="en-US" dirty="0"/>
          </a:p>
          <a:p>
            <a:r>
              <a:rPr lang="en-US" dirty="0"/>
              <a:t>The “el” at the end means God.</a:t>
            </a:r>
          </a:p>
          <a:p>
            <a:r>
              <a:rPr lang="en-US" dirty="0"/>
              <a:t>The “</a:t>
            </a:r>
            <a:r>
              <a:rPr lang="en-US" dirty="0" err="1"/>
              <a:t>imma</a:t>
            </a:r>
            <a:r>
              <a:rPr lang="en-US" dirty="0"/>
              <a:t>” means “with”</a:t>
            </a:r>
            <a:br>
              <a:rPr lang="en-US" dirty="0"/>
            </a:br>
            <a:r>
              <a:rPr lang="en-US" dirty="0"/>
              <a:t>The “nu” means “us”</a:t>
            </a:r>
          </a:p>
          <a:p>
            <a:endParaRPr lang="en-US" dirty="0"/>
          </a:p>
          <a:p>
            <a:r>
              <a:rPr lang="en-US" dirty="0"/>
              <a:t>So Immanuel means ___   ____  ___</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name messiah</a:t>
            </a:r>
          </a:p>
        </p:txBody>
      </p:sp>
      <p:sp>
        <p:nvSpPr>
          <p:cNvPr id="3" name="Content Placeholder 2"/>
          <p:cNvSpPr>
            <a:spLocks noGrp="1"/>
          </p:cNvSpPr>
          <p:nvPr>
            <p:ph idx="1"/>
          </p:nvPr>
        </p:nvSpPr>
        <p:spPr/>
        <p:txBody>
          <a:bodyPr/>
          <a:lstStyle/>
          <a:p>
            <a:r>
              <a:rPr lang="en-US" dirty="0"/>
              <a:t>It comes from Psalm 2:2 which says: The rulers are in revolt against the Lord and His anointed one.</a:t>
            </a:r>
          </a:p>
          <a:p>
            <a:r>
              <a:rPr lang="en-US" dirty="0"/>
              <a:t>That term “anointed one” in Hebrew language sounds like “messiah.”</a:t>
            </a:r>
          </a:p>
          <a:p>
            <a:r>
              <a:rPr lang="en-US" dirty="0"/>
              <a:t>The people of Israel anointed (poured oil on”) their kings, so calling someone “messiah” means he is a king.</a:t>
            </a:r>
          </a:p>
          <a:p>
            <a:pPr marL="0" indent="0">
              <a:buNone/>
            </a:pPr>
            <a:endParaRPr lang="en-US" dirty="0"/>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messiah is “son of </a:t>
            </a:r>
            <a:r>
              <a:rPr lang="en-US" dirty="0" err="1"/>
              <a:t>david</a:t>
            </a:r>
            <a:r>
              <a:rPr lang="en-US" dirty="0"/>
              <a:t>”</a:t>
            </a:r>
          </a:p>
        </p:txBody>
      </p:sp>
      <p:sp>
        <p:nvSpPr>
          <p:cNvPr id="3" name="Content Placeholder 2"/>
          <p:cNvSpPr>
            <a:spLocks noGrp="1"/>
          </p:cNvSpPr>
          <p:nvPr>
            <p:ph idx="1"/>
          </p:nvPr>
        </p:nvSpPr>
        <p:spPr>
          <a:xfrm>
            <a:off x="533400" y="1609416"/>
            <a:ext cx="7239000" cy="4846320"/>
          </a:xfrm>
        </p:spPr>
        <p:txBody>
          <a:bodyPr/>
          <a:lstStyle/>
          <a:p>
            <a:r>
              <a:rPr lang="en-US" dirty="0"/>
              <a:t>God had promised to king David that one of his descendants would be king forever. </a:t>
            </a:r>
          </a:p>
          <a:p>
            <a:r>
              <a:rPr lang="en-US" dirty="0"/>
              <a:t>    (2 Samuel 7:14)</a:t>
            </a:r>
          </a:p>
          <a:p>
            <a:endParaRPr lang="en-US" dirty="0"/>
          </a:p>
          <a:p>
            <a:r>
              <a:rPr lang="en-US" dirty="0"/>
              <a:t>So the people of Israel knew that  the Messiah would be a descendant of David. </a:t>
            </a:r>
          </a:p>
          <a:p>
            <a:r>
              <a:rPr lang="en-US" dirty="0"/>
              <a:t>The Christmas story mentions that both Mary and Joseph were descendants of David.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2155</TotalTime>
  <Words>1159</Words>
  <Application>Microsoft Macintosh PowerPoint</Application>
  <PresentationFormat>On-screen Show (4:3)</PresentationFormat>
  <Paragraphs>105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Trebuchet MS</vt:lpstr>
      <vt:lpstr>Wingdings</vt:lpstr>
      <vt:lpstr>Wingdings 2</vt:lpstr>
      <vt:lpstr>Opulent</vt:lpstr>
      <vt:lpstr>Apostles Creed</vt:lpstr>
      <vt:lpstr>And in Jesus christ,</vt:lpstr>
      <vt:lpstr>God became man</vt:lpstr>
      <vt:lpstr>The name “jesus” has meaning</vt:lpstr>
      <vt:lpstr>How do we know jesus is the promised savior?</vt:lpstr>
      <vt:lpstr>How do we know he’s the one?“</vt:lpstr>
      <vt:lpstr>The name “immanuel”</vt:lpstr>
      <vt:lpstr>About The name messiah</vt:lpstr>
      <vt:lpstr>The messiah is “son of david”</vt:lpstr>
      <vt:lpstr>So mary’s son jesus is messiah:</vt:lpstr>
      <vt:lpstr>About The promised messiah</vt:lpstr>
      <vt:lpstr>The name “christ”</vt:lpstr>
      <vt:lpstr>More about anointing</vt:lpstr>
      <vt:lpstr>The name “son of god”</vt:lpstr>
      <vt:lpstr>More about son of god</vt:lpstr>
      <vt:lpstr>The name “son of man”</vt:lpstr>
      <vt:lpstr>The “son of man” judges</vt:lpstr>
      <vt:lpstr>The Fish Symbol</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Apostles Creed</dc:title>
  <dc:creator>James A Found</dc:creator>
  <cp:lastModifiedBy>James Found</cp:lastModifiedBy>
  <cp:revision>83</cp:revision>
  <dcterms:created xsi:type="dcterms:W3CDTF">2014-09-24T16:13:42Z</dcterms:created>
  <dcterms:modified xsi:type="dcterms:W3CDTF">2024-03-09T17:07:28Z</dcterms:modified>
</cp:coreProperties>
</file>